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93" r:id="rId4"/>
    <p:sldId id="275" r:id="rId5"/>
    <p:sldId id="260" r:id="rId6"/>
    <p:sldId id="303" r:id="rId7"/>
    <p:sldId id="271" r:id="rId8"/>
    <p:sldId id="258" r:id="rId9"/>
    <p:sldId id="294" r:id="rId10"/>
    <p:sldId id="261" r:id="rId11"/>
    <p:sldId id="264" r:id="rId12"/>
    <p:sldId id="280" r:id="rId13"/>
    <p:sldId id="270" r:id="rId14"/>
    <p:sldId id="269" r:id="rId15"/>
    <p:sldId id="274" r:id="rId16"/>
    <p:sldId id="284" r:id="rId17"/>
    <p:sldId id="281" r:id="rId18"/>
    <p:sldId id="277" r:id="rId19"/>
    <p:sldId id="302" r:id="rId20"/>
    <p:sldId id="295" r:id="rId21"/>
    <p:sldId id="300" r:id="rId22"/>
    <p:sldId id="290" r:id="rId23"/>
    <p:sldId id="283" r:id="rId24"/>
    <p:sldId id="291" r:id="rId25"/>
    <p:sldId id="285" r:id="rId26"/>
    <p:sldId id="287" r:id="rId27"/>
    <p:sldId id="296" r:id="rId28"/>
    <p:sldId id="297" r:id="rId29"/>
    <p:sldId id="298" r:id="rId30"/>
    <p:sldId id="299" r:id="rId31"/>
    <p:sldId id="292" r:id="rId32"/>
    <p:sldId id="301" r:id="rId33"/>
    <p:sldId id="262"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165" autoAdjust="0"/>
  </p:normalViewPr>
  <p:slideViewPr>
    <p:cSldViewPr>
      <p:cViewPr varScale="1">
        <p:scale>
          <a:sx n="65" d="100"/>
          <a:sy n="65" d="100"/>
        </p:scale>
        <p:origin x="-153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Ряд 1</c:v>
                </c:pt>
              </c:strCache>
            </c:strRef>
          </c:tx>
          <c:invertIfNegative val="0"/>
          <c:cat>
            <c:strRef>
              <c:f>Лист1!$A$2:$A$5</c:f>
              <c:strCache>
                <c:ptCount val="1"/>
                <c:pt idx="0">
                  <c:v>Категория 1</c:v>
                </c:pt>
              </c:strCache>
            </c:strRef>
          </c:cat>
          <c:val>
            <c:numRef>
              <c:f>Лист1!$B$2:$B$5</c:f>
              <c:numCache>
                <c:formatCode>General</c:formatCode>
                <c:ptCount val="4"/>
                <c:pt idx="0">
                  <c:v>2.2999999999999998</c:v>
                </c:pt>
              </c:numCache>
            </c:numRef>
          </c:val>
        </c:ser>
        <c:ser>
          <c:idx val="1"/>
          <c:order val="1"/>
          <c:tx>
            <c:strRef>
              <c:f>Лист1!$C$1</c:f>
              <c:strCache>
                <c:ptCount val="1"/>
                <c:pt idx="0">
                  <c:v>Ряд 2</c:v>
                </c:pt>
              </c:strCache>
            </c:strRef>
          </c:tx>
          <c:invertIfNegative val="0"/>
          <c:cat>
            <c:strRef>
              <c:f>Лист1!$A$2:$A$5</c:f>
              <c:strCache>
                <c:ptCount val="1"/>
                <c:pt idx="0">
                  <c:v>Категория 1</c:v>
                </c:pt>
              </c:strCache>
            </c:strRef>
          </c:cat>
          <c:val>
            <c:numRef>
              <c:f>Лист1!$C$2:$C$5</c:f>
              <c:numCache>
                <c:formatCode>General</c:formatCode>
                <c:ptCount val="4"/>
                <c:pt idx="0">
                  <c:v>95</c:v>
                </c:pt>
              </c:numCache>
            </c:numRef>
          </c:val>
        </c:ser>
        <c:ser>
          <c:idx val="2"/>
          <c:order val="2"/>
          <c:tx>
            <c:strRef>
              <c:f>Лист1!$D$1</c:f>
              <c:strCache>
                <c:ptCount val="1"/>
                <c:pt idx="0">
                  <c:v>Ряд 3</c:v>
                </c:pt>
              </c:strCache>
            </c:strRef>
          </c:tx>
          <c:invertIfNegative val="0"/>
          <c:cat>
            <c:strRef>
              <c:f>Лист1!$A$2:$A$5</c:f>
              <c:strCache>
                <c:ptCount val="1"/>
                <c:pt idx="0">
                  <c:v>Категория 1</c:v>
                </c:pt>
              </c:strCache>
            </c:strRef>
          </c:cat>
          <c:val>
            <c:numRef>
              <c:f>Лист1!$D$2:$D$5</c:f>
              <c:numCache>
                <c:formatCode>General</c:formatCode>
                <c:ptCount val="4"/>
              </c:numCache>
            </c:numRef>
          </c:val>
        </c:ser>
        <c:dLbls>
          <c:showLegendKey val="0"/>
          <c:showVal val="0"/>
          <c:showCatName val="0"/>
          <c:showSerName val="0"/>
          <c:showPercent val="0"/>
          <c:showBubbleSize val="0"/>
        </c:dLbls>
        <c:gapWidth val="150"/>
        <c:axId val="46509440"/>
        <c:axId val="79381632"/>
      </c:barChart>
      <c:catAx>
        <c:axId val="46509440"/>
        <c:scaling>
          <c:orientation val="minMax"/>
        </c:scaling>
        <c:delete val="1"/>
        <c:axPos val="b"/>
        <c:majorTickMark val="out"/>
        <c:minorTickMark val="none"/>
        <c:tickLblPos val="none"/>
        <c:crossAx val="79381632"/>
        <c:crosses val="autoZero"/>
        <c:auto val="1"/>
        <c:lblAlgn val="ctr"/>
        <c:lblOffset val="100"/>
        <c:noMultiLvlLbl val="0"/>
      </c:catAx>
      <c:valAx>
        <c:axId val="79381632"/>
        <c:scaling>
          <c:orientation val="minMax"/>
        </c:scaling>
        <c:delete val="0"/>
        <c:axPos val="l"/>
        <c:majorGridlines/>
        <c:numFmt formatCode="General" sourceLinked="1"/>
        <c:majorTickMark val="out"/>
        <c:minorTickMark val="none"/>
        <c:tickLblPos val="nextTo"/>
        <c:crossAx val="465094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8C90EECA-6D1C-4479-A22F-C6D6F4087D5E}"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90EECA-6D1C-4479-A22F-C6D6F4087D5E}"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8C90EECA-6D1C-4479-A22F-C6D6F4087D5E}"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C90EECA-6D1C-4479-A22F-C6D6F4087D5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13D5C432-E4DC-47C2-AD26-67B5F0F4C8F0}" type="datetimeFigureOut">
              <a:rPr lang="ru-RU" smtClean="0"/>
              <a:pPr/>
              <a:t>28.05.2014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C90EECA-6D1C-4479-A22F-C6D6F4087D5E}"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3D5C432-E4DC-47C2-AD26-67B5F0F4C8F0}" type="datetimeFigureOut">
              <a:rPr lang="ru-RU" smtClean="0"/>
              <a:pPr/>
              <a:t>28.05.2014</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C90EECA-6D1C-4479-A22F-C6D6F4087D5E}"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Word_Document2.docx"/></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35608" y="274638"/>
            <a:ext cx="7498080" cy="562074"/>
          </a:xfrm>
        </p:spPr>
        <p:txBody>
          <a:bodyPr>
            <a:normAutofit fontScale="90000"/>
          </a:bodyPr>
          <a:lstStyle/>
          <a:p>
            <a:pPr algn="ctr"/>
            <a:r>
              <a:rPr lang="ru-RU" sz="2800" b="1" dirty="0" smtClean="0">
                <a:latin typeface="Arial" panose="020B0604020202020204" pitchFamily="34" charset="0"/>
                <a:cs typeface="Arial" panose="020B0604020202020204" pitchFamily="34" charset="0"/>
              </a:rPr>
              <a:t>Лаборатория ОПО УМЦ  ДСПНПО Томской области</a:t>
            </a:r>
            <a:endParaRPr lang="ru-RU" sz="2800" b="1" dirty="0">
              <a:latin typeface="Arial" panose="020B0604020202020204" pitchFamily="34" charset="0"/>
              <a:cs typeface="Arial" panose="020B0604020202020204" pitchFamily="34" charset="0"/>
            </a:endParaRPr>
          </a:p>
        </p:txBody>
      </p:sp>
      <p:sp>
        <p:nvSpPr>
          <p:cNvPr id="5" name="Объект 4"/>
          <p:cNvSpPr>
            <a:spLocks noGrp="1"/>
          </p:cNvSpPr>
          <p:nvPr>
            <p:ph idx="1"/>
          </p:nvPr>
        </p:nvSpPr>
        <p:spPr>
          <a:xfrm>
            <a:off x="1435608" y="908720"/>
            <a:ext cx="7498080" cy="5339680"/>
          </a:xfrm>
        </p:spPr>
        <p:txBody>
          <a:bodyPr>
            <a:normAutofit fontScale="92500" lnSpcReduction="10000"/>
          </a:bodyPr>
          <a:lstStyle/>
          <a:p>
            <a:pPr marL="0" indent="0" algn="ctr">
              <a:buNone/>
            </a:pPr>
            <a:r>
              <a:rPr lang="ru-RU" sz="4800" dirty="0" smtClean="0">
                <a:latin typeface="Arial" panose="020B0604020202020204" pitchFamily="34" charset="0"/>
                <a:cs typeface="Arial" panose="020B0604020202020204" pitchFamily="34" charset="0"/>
              </a:rPr>
              <a:t>«Формирование предпринимательской компетентности студентов колледжа через Полигон студенческого предпринимательства»</a:t>
            </a:r>
            <a:endParaRPr lang="en-US" sz="4800" dirty="0" smtClean="0">
              <a:latin typeface="Arial" panose="020B0604020202020204" pitchFamily="34" charset="0"/>
              <a:cs typeface="Arial" panose="020B0604020202020204" pitchFamily="34" charset="0"/>
            </a:endParaRPr>
          </a:p>
          <a:p>
            <a:pPr marL="0" indent="0" algn="ctr">
              <a:buNone/>
            </a:pPr>
            <a:endParaRPr lang="en-US" sz="3600" dirty="0">
              <a:latin typeface="Arial" panose="020B0604020202020204" pitchFamily="34" charset="0"/>
              <a:cs typeface="Arial" panose="020B0604020202020204" pitchFamily="34" charset="0"/>
            </a:endParaRPr>
          </a:p>
          <a:p>
            <a:pPr marL="0" indent="0" algn="r">
              <a:buNone/>
            </a:pPr>
            <a:r>
              <a:rPr lang="ru-RU" sz="2400" dirty="0" err="1" smtClean="0">
                <a:latin typeface="Arial" panose="020B0604020202020204" pitchFamily="34" charset="0"/>
                <a:cs typeface="Arial" panose="020B0604020202020204" pitchFamily="34" charset="0"/>
              </a:rPr>
              <a:t>О.А.Тихонова</a:t>
            </a:r>
            <a:r>
              <a:rPr lang="ru-RU" sz="2400" dirty="0" smtClean="0">
                <a:latin typeface="Arial" panose="020B0604020202020204" pitchFamily="34" charset="0"/>
                <a:cs typeface="Arial" panose="020B0604020202020204" pitchFamily="34" charset="0"/>
              </a:rPr>
              <a:t>, преподаватель</a:t>
            </a:r>
          </a:p>
          <a:p>
            <a:pPr marL="0" indent="0" algn="r">
              <a:buNone/>
            </a:pPr>
            <a:r>
              <a:rPr lang="ru-RU" sz="2400" dirty="0" smtClean="0">
                <a:latin typeface="Arial" panose="020B0604020202020204" pitchFamily="34" charset="0"/>
                <a:cs typeface="Arial" panose="020B0604020202020204" pitchFamily="34" charset="0"/>
              </a:rPr>
              <a:t>ОГБОУ СПО «ТКДС»</a:t>
            </a:r>
            <a:endParaRPr lang="ru-RU" sz="2400"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645024"/>
            <a:ext cx="1748402" cy="2591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86059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effectLst/>
                <a:latin typeface="Arial" panose="020B0604020202020204" pitchFamily="34" charset="0"/>
                <a:cs typeface="Arial" panose="020B0604020202020204" pitchFamily="34" charset="0"/>
              </a:rPr>
              <a:t>РИСКИ:</a:t>
            </a:r>
            <a:endParaRPr lang="ru-RU" b="1" i="1" dirty="0">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normAutofit/>
          </a:bodyPr>
          <a:lstStyle/>
          <a:p>
            <a:pPr>
              <a:buFont typeface="Wingdings" panose="05000000000000000000" pitchFamily="2" charset="2"/>
              <a:buChar char="Ø"/>
            </a:pPr>
            <a:r>
              <a:rPr lang="ru-RU" sz="2400" dirty="0">
                <a:latin typeface="Arial" panose="020B0604020202020204" pitchFamily="34" charset="0"/>
                <a:cs typeface="Arial" panose="020B0604020202020204" pitchFamily="34" charset="0"/>
              </a:rPr>
              <a:t>Изменения в законодательстве, регламентирующем </a:t>
            </a:r>
            <a:r>
              <a:rPr lang="ru-RU" sz="2400" dirty="0" smtClean="0">
                <a:latin typeface="Arial" panose="020B0604020202020204" pitchFamily="34" charset="0"/>
                <a:cs typeface="Arial" panose="020B0604020202020204" pitchFamily="34" charset="0"/>
              </a:rPr>
              <a:t>деятельность ОУ;</a:t>
            </a:r>
            <a:endParaRPr lang="ru-RU" sz="2400" dirty="0">
              <a:latin typeface="Arial" panose="020B0604020202020204" pitchFamily="34" charset="0"/>
              <a:cs typeface="Arial" panose="020B0604020202020204" pitchFamily="34" charset="0"/>
            </a:endParaRPr>
          </a:p>
          <a:p>
            <a:pPr>
              <a:buFont typeface="Wingdings" panose="05000000000000000000" pitchFamily="2" charset="2"/>
              <a:buChar char="Ø"/>
            </a:pPr>
            <a:r>
              <a:rPr lang="ru-RU" sz="2400" dirty="0">
                <a:latin typeface="Arial" panose="020B0604020202020204" pitchFamily="34" charset="0"/>
                <a:cs typeface="Arial" panose="020B0604020202020204" pitchFamily="34" charset="0"/>
              </a:rPr>
              <a:t>Неэффективное управление образовательным процессом;</a:t>
            </a: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 Отсутствие опыта работы со студентами  по формированию предпринимательских компетенций;</a:t>
            </a: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Отсутствие методического обеспечения;</a:t>
            </a:r>
          </a:p>
          <a:p>
            <a:pPr>
              <a:buFont typeface="Wingdings" panose="05000000000000000000" pitchFamily="2" charset="2"/>
              <a:buChar char="Ø"/>
            </a:pPr>
            <a:r>
              <a:rPr lang="ru-RU" sz="2400" dirty="0">
                <a:latin typeface="Arial" panose="020B0604020202020204" pitchFamily="34" charset="0"/>
                <a:cs typeface="Arial" panose="020B0604020202020204" pitchFamily="34" charset="0"/>
              </a:rPr>
              <a:t>Отсутствие соц. партнеров в данной области </a:t>
            </a:r>
            <a:r>
              <a:rPr lang="ru-RU" sz="2400" dirty="0" smtClean="0">
                <a:latin typeface="Arial" panose="020B0604020202020204" pitchFamily="34" charset="0"/>
                <a:cs typeface="Arial" panose="020B0604020202020204" pitchFamily="34" charset="0"/>
              </a:rPr>
              <a:t>деятельности.</a:t>
            </a:r>
          </a:p>
          <a:p>
            <a:pPr>
              <a:buFont typeface="Wingdings" panose="05000000000000000000" pitchFamily="2" charset="2"/>
              <a:buChar char="Ø"/>
            </a:pPr>
            <a:endParaRPr lang="ru-RU" sz="2400" dirty="0">
              <a:latin typeface="Arial" panose="020B0604020202020204" pitchFamily="34" charset="0"/>
              <a:cs typeface="Arial" panose="020B0604020202020204" pitchFamily="34" charset="0"/>
            </a:endParaRPr>
          </a:p>
          <a:p>
            <a:pPr marL="82296" indent="0">
              <a:buNone/>
            </a:pPr>
            <a:r>
              <a:rPr lang="ru-RU" sz="1200" dirty="0" smtClean="0">
                <a:latin typeface="Arial" panose="020B0604020202020204" pitchFamily="34" charset="0"/>
                <a:cs typeface="Arial" panose="020B0604020202020204" pitchFamily="34" charset="0"/>
              </a:rPr>
              <a:t>9</a:t>
            </a:r>
            <a:endParaRPr lang="ru-RU" sz="1200" dirty="0" smtClean="0"/>
          </a:p>
          <a:p>
            <a:pPr marL="0" indent="0">
              <a:buNone/>
            </a:pPr>
            <a:endParaRPr lang="ru-RU" dirty="0"/>
          </a:p>
        </p:txBody>
      </p:sp>
    </p:spTree>
    <p:extLst>
      <p:ext uri="{BB962C8B-B14F-4D97-AF65-F5344CB8AC3E}">
        <p14:creationId xmlns:p14="http://schemas.microsoft.com/office/powerpoint/2010/main" val="19587036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000" b="1" i="1" dirty="0" smtClean="0">
                <a:effectLst/>
                <a:latin typeface="Arial" panose="020B0604020202020204" pitchFamily="34" charset="0"/>
                <a:cs typeface="Arial" panose="020B0604020202020204" pitchFamily="34" charset="0"/>
              </a:rPr>
              <a:t>Управление рисками</a:t>
            </a:r>
            <a:endParaRPr lang="ru-RU" sz="4000" b="1" i="1" dirty="0">
              <a:effectLst/>
              <a:latin typeface="Arial" panose="020B0604020202020204" pitchFamily="34" charset="0"/>
              <a:cs typeface="Arial" panose="020B0604020202020204" pitchFamily="34"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37368162"/>
              </p:ext>
            </p:extLst>
          </p:nvPr>
        </p:nvGraphicFramePr>
        <p:xfrm>
          <a:off x="1435100" y="1447800"/>
          <a:ext cx="7499352" cy="4389120"/>
        </p:xfrm>
        <a:graphic>
          <a:graphicData uri="http://schemas.openxmlformats.org/drawingml/2006/table">
            <a:tbl>
              <a:tblPr firstRow="1" bandRow="1">
                <a:tableStyleId>{5C22544A-7EE6-4342-B048-85BDC9FD1C3A}</a:tableStyleId>
              </a:tblPr>
              <a:tblGrid>
                <a:gridCol w="2056780"/>
                <a:gridCol w="1692896"/>
                <a:gridCol w="1874838"/>
                <a:gridCol w="1874838"/>
              </a:tblGrid>
              <a:tr h="370840">
                <a:tc>
                  <a:txBody>
                    <a:bodyPr/>
                    <a:lstStyle/>
                    <a:p>
                      <a:pPr algn="ctr"/>
                      <a:r>
                        <a:rPr lang="ru-RU" dirty="0" smtClean="0"/>
                        <a:t>Наименование риска</a:t>
                      </a:r>
                      <a:endParaRPr lang="ru-RU" dirty="0"/>
                    </a:p>
                  </a:txBody>
                  <a:tcPr/>
                </a:tc>
                <a:tc>
                  <a:txBody>
                    <a:bodyPr/>
                    <a:lstStyle/>
                    <a:p>
                      <a:pPr algn="ctr"/>
                      <a:r>
                        <a:rPr lang="ru-RU" dirty="0" smtClean="0"/>
                        <a:t>Вероятность наступления </a:t>
                      </a:r>
                    </a:p>
                    <a:p>
                      <a:pPr algn="ctr"/>
                      <a:r>
                        <a:rPr lang="ru-RU" dirty="0" smtClean="0"/>
                        <a:t>(0-1)</a:t>
                      </a:r>
                      <a:endParaRPr lang="ru-RU" dirty="0"/>
                    </a:p>
                  </a:txBody>
                  <a:tcPr/>
                </a:tc>
                <a:tc>
                  <a:txBody>
                    <a:bodyPr/>
                    <a:lstStyle/>
                    <a:p>
                      <a:pPr algn="ctr"/>
                      <a:r>
                        <a:rPr lang="ru-RU" dirty="0" smtClean="0"/>
                        <a:t>Значимость риска</a:t>
                      </a:r>
                    </a:p>
                    <a:p>
                      <a:pPr algn="ctr"/>
                      <a:r>
                        <a:rPr lang="ru-RU" dirty="0" smtClean="0"/>
                        <a:t> (0-10 баллов)</a:t>
                      </a:r>
                      <a:endParaRPr lang="ru-RU" dirty="0"/>
                    </a:p>
                  </a:txBody>
                  <a:tcPr/>
                </a:tc>
                <a:tc>
                  <a:txBody>
                    <a:bodyPr/>
                    <a:lstStyle/>
                    <a:p>
                      <a:pPr algn="ctr"/>
                      <a:r>
                        <a:rPr lang="ru-RU" dirty="0" smtClean="0"/>
                        <a:t>Оценка риска</a:t>
                      </a:r>
                    </a:p>
                    <a:p>
                      <a:pPr algn="ctr"/>
                      <a:r>
                        <a:rPr lang="ru-RU" dirty="0" smtClean="0"/>
                        <a:t>(2*3)</a:t>
                      </a:r>
                      <a:endParaRPr lang="ru-RU" dirty="0"/>
                    </a:p>
                  </a:txBody>
                  <a:tcPr/>
                </a:tc>
              </a:tr>
              <a:tr h="370840">
                <a:tc>
                  <a:txBody>
                    <a:bodyPr/>
                    <a:lstStyle/>
                    <a:p>
                      <a:r>
                        <a:rPr lang="ru-RU" dirty="0" smtClean="0"/>
                        <a:t>Изменения в законодательстве</a:t>
                      </a:r>
                      <a:endParaRPr lang="ru-RU" dirty="0"/>
                    </a:p>
                  </a:txBody>
                  <a:tcPr/>
                </a:tc>
                <a:tc>
                  <a:txBody>
                    <a:bodyPr/>
                    <a:lstStyle/>
                    <a:p>
                      <a:pPr algn="ctr"/>
                      <a:r>
                        <a:rPr lang="ru-RU" dirty="0" smtClean="0"/>
                        <a:t>0,4</a:t>
                      </a:r>
                      <a:endParaRPr lang="ru-RU" dirty="0"/>
                    </a:p>
                  </a:txBody>
                  <a:tcPr/>
                </a:tc>
                <a:tc>
                  <a:txBody>
                    <a:bodyPr/>
                    <a:lstStyle/>
                    <a:p>
                      <a:pPr algn="ctr"/>
                      <a:r>
                        <a:rPr lang="ru-RU" dirty="0" smtClean="0"/>
                        <a:t>6,0</a:t>
                      </a:r>
                      <a:endParaRPr lang="ru-RU" dirty="0"/>
                    </a:p>
                  </a:txBody>
                  <a:tcPr/>
                </a:tc>
                <a:tc>
                  <a:txBody>
                    <a:bodyPr/>
                    <a:lstStyle/>
                    <a:p>
                      <a:pPr algn="ctr"/>
                      <a:r>
                        <a:rPr lang="ru-RU" dirty="0" smtClean="0"/>
                        <a:t>2,4</a:t>
                      </a:r>
                      <a:endParaRPr lang="ru-RU" dirty="0"/>
                    </a:p>
                  </a:txBody>
                  <a:tcPr/>
                </a:tc>
              </a:tr>
              <a:tr h="370840">
                <a:tc>
                  <a:txBody>
                    <a:bodyPr/>
                    <a:lstStyle/>
                    <a:p>
                      <a:r>
                        <a:rPr lang="ru-RU" dirty="0" smtClean="0"/>
                        <a:t>Неэффективное управление </a:t>
                      </a:r>
                      <a:endParaRPr lang="ru-RU" dirty="0"/>
                    </a:p>
                  </a:txBody>
                  <a:tcPr/>
                </a:tc>
                <a:tc>
                  <a:txBody>
                    <a:bodyPr/>
                    <a:lstStyle/>
                    <a:p>
                      <a:pPr algn="ctr"/>
                      <a:r>
                        <a:rPr lang="ru-RU" dirty="0" smtClean="0"/>
                        <a:t>0,5</a:t>
                      </a:r>
                      <a:endParaRPr lang="ru-RU" dirty="0"/>
                    </a:p>
                  </a:txBody>
                  <a:tcPr/>
                </a:tc>
                <a:tc>
                  <a:txBody>
                    <a:bodyPr/>
                    <a:lstStyle/>
                    <a:p>
                      <a:pPr algn="ctr"/>
                      <a:r>
                        <a:rPr lang="ru-RU" dirty="0" smtClean="0"/>
                        <a:t>7,0</a:t>
                      </a:r>
                      <a:endParaRPr lang="ru-RU" dirty="0"/>
                    </a:p>
                  </a:txBody>
                  <a:tcPr/>
                </a:tc>
                <a:tc>
                  <a:txBody>
                    <a:bodyPr/>
                    <a:lstStyle/>
                    <a:p>
                      <a:pPr algn="ctr"/>
                      <a:r>
                        <a:rPr lang="ru-RU" dirty="0" smtClean="0"/>
                        <a:t>3,5</a:t>
                      </a:r>
                      <a:endParaRPr lang="ru-RU" dirty="0"/>
                    </a:p>
                  </a:txBody>
                  <a:tcPr/>
                </a:tc>
              </a:tr>
              <a:tr h="370840">
                <a:tc>
                  <a:txBody>
                    <a:bodyPr/>
                    <a:lstStyle/>
                    <a:p>
                      <a:r>
                        <a:rPr lang="ru-RU" dirty="0" smtClean="0"/>
                        <a:t>Отсутствие опыта работы </a:t>
                      </a:r>
                      <a:endParaRPr lang="ru-RU" dirty="0"/>
                    </a:p>
                  </a:txBody>
                  <a:tcPr/>
                </a:tc>
                <a:tc>
                  <a:txBody>
                    <a:bodyPr/>
                    <a:lstStyle/>
                    <a:p>
                      <a:pPr algn="ctr"/>
                      <a:r>
                        <a:rPr lang="ru-RU" dirty="0" smtClean="0"/>
                        <a:t>0.7</a:t>
                      </a:r>
                      <a:endParaRPr lang="ru-RU" dirty="0"/>
                    </a:p>
                  </a:txBody>
                  <a:tcPr/>
                </a:tc>
                <a:tc>
                  <a:txBody>
                    <a:bodyPr/>
                    <a:lstStyle/>
                    <a:p>
                      <a:pPr algn="ctr"/>
                      <a:r>
                        <a:rPr lang="ru-RU" dirty="0" smtClean="0"/>
                        <a:t>8,0</a:t>
                      </a:r>
                      <a:endParaRPr lang="ru-RU" dirty="0"/>
                    </a:p>
                  </a:txBody>
                  <a:tcPr/>
                </a:tc>
                <a:tc>
                  <a:txBody>
                    <a:bodyPr/>
                    <a:lstStyle/>
                    <a:p>
                      <a:pPr algn="ctr"/>
                      <a:r>
                        <a:rPr lang="ru-RU" dirty="0" smtClean="0"/>
                        <a:t>5,6</a:t>
                      </a:r>
                      <a:endParaRPr lang="ru-RU" dirty="0"/>
                    </a:p>
                  </a:txBody>
                  <a:tcPr/>
                </a:tc>
              </a:tr>
              <a:tr h="370840">
                <a:tc>
                  <a:txBody>
                    <a:bodyPr/>
                    <a:lstStyle/>
                    <a:p>
                      <a:r>
                        <a:rPr lang="ru-RU" dirty="0" smtClean="0"/>
                        <a:t>Отсутствие методического обеспечения</a:t>
                      </a:r>
                      <a:endParaRPr lang="ru-RU" dirty="0"/>
                    </a:p>
                  </a:txBody>
                  <a:tcPr/>
                </a:tc>
                <a:tc>
                  <a:txBody>
                    <a:bodyPr/>
                    <a:lstStyle/>
                    <a:p>
                      <a:pPr algn="ctr"/>
                      <a:r>
                        <a:rPr lang="ru-RU" dirty="0" smtClean="0"/>
                        <a:t>0,9</a:t>
                      </a:r>
                      <a:endParaRPr lang="ru-RU" dirty="0"/>
                    </a:p>
                  </a:txBody>
                  <a:tcPr/>
                </a:tc>
                <a:tc>
                  <a:txBody>
                    <a:bodyPr/>
                    <a:lstStyle/>
                    <a:p>
                      <a:pPr algn="ctr"/>
                      <a:r>
                        <a:rPr lang="ru-RU" dirty="0" smtClean="0"/>
                        <a:t>9,0</a:t>
                      </a:r>
                      <a:endParaRPr lang="ru-RU" dirty="0"/>
                    </a:p>
                  </a:txBody>
                  <a:tcPr/>
                </a:tc>
                <a:tc>
                  <a:txBody>
                    <a:bodyPr/>
                    <a:lstStyle/>
                    <a:p>
                      <a:pPr algn="ctr"/>
                      <a:r>
                        <a:rPr lang="ru-RU" dirty="0" smtClean="0"/>
                        <a:t>8,1</a:t>
                      </a:r>
                      <a:endParaRPr lang="ru-RU" dirty="0"/>
                    </a:p>
                  </a:txBody>
                  <a:tcPr/>
                </a:tc>
              </a:tr>
              <a:tr h="370840">
                <a:tc>
                  <a:txBody>
                    <a:bodyPr/>
                    <a:lstStyle/>
                    <a:p>
                      <a:r>
                        <a:rPr lang="ru-RU" dirty="0" smtClean="0"/>
                        <a:t>Отсутствие соц. партнеров </a:t>
                      </a:r>
                      <a:endParaRPr lang="ru-RU" dirty="0"/>
                    </a:p>
                  </a:txBody>
                  <a:tcPr/>
                </a:tc>
                <a:tc>
                  <a:txBody>
                    <a:bodyPr/>
                    <a:lstStyle/>
                    <a:p>
                      <a:pPr algn="ctr"/>
                      <a:r>
                        <a:rPr lang="ru-RU" dirty="0" smtClean="0"/>
                        <a:t>0,5</a:t>
                      </a:r>
                      <a:endParaRPr lang="ru-RU" dirty="0"/>
                    </a:p>
                  </a:txBody>
                  <a:tcPr/>
                </a:tc>
                <a:tc>
                  <a:txBody>
                    <a:bodyPr/>
                    <a:lstStyle/>
                    <a:p>
                      <a:pPr algn="ctr"/>
                      <a:r>
                        <a:rPr lang="ru-RU" dirty="0" smtClean="0"/>
                        <a:t>7,0</a:t>
                      </a:r>
                      <a:endParaRPr lang="ru-RU" dirty="0"/>
                    </a:p>
                  </a:txBody>
                  <a:tcPr/>
                </a:tc>
                <a:tc>
                  <a:txBody>
                    <a:bodyPr/>
                    <a:lstStyle/>
                    <a:p>
                      <a:pPr algn="ctr"/>
                      <a:r>
                        <a:rPr lang="ru-RU" smtClean="0"/>
                        <a:t>3,5</a:t>
                      </a:r>
                      <a:endParaRPr lang="ru-RU" dirty="0"/>
                    </a:p>
                  </a:txBody>
                  <a:tcPr/>
                </a:tc>
              </a:tr>
            </a:tbl>
          </a:graphicData>
        </a:graphic>
      </p:graphicFrame>
    </p:spTree>
    <p:extLst>
      <p:ext uri="{BB962C8B-B14F-4D97-AF65-F5344CB8AC3E}">
        <p14:creationId xmlns:p14="http://schemas.microsoft.com/office/powerpoint/2010/main" val="967783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74242"/>
          </a:xfrm>
        </p:spPr>
        <p:txBody>
          <a:bodyPr>
            <a:normAutofit fontScale="90000"/>
          </a:bodyPr>
          <a:lstStyle/>
          <a:p>
            <a:r>
              <a:rPr lang="ru-RU" sz="3200" b="1" i="1" dirty="0" smtClean="0">
                <a:solidFill>
                  <a:srgbClr val="FF0000"/>
                </a:solidFill>
                <a:latin typeface="Arial" panose="020B0604020202020204" pitchFamily="34" charset="0"/>
                <a:cs typeface="Arial" panose="020B0604020202020204" pitchFamily="34" charset="0"/>
              </a:rPr>
              <a:t>Диагностика мотивации студентов к предпринимательской деятельности:</a:t>
            </a:r>
            <a:r>
              <a:rPr lang="ru-RU" dirty="0" smtClean="0">
                <a:latin typeface="Arial" panose="020B0604020202020204" pitchFamily="34" charset="0"/>
                <a:cs typeface="Arial" panose="020B0604020202020204" pitchFamily="34" charset="0"/>
              </a:rPr>
              <a:t/>
            </a:r>
            <a:br>
              <a:rPr lang="ru-RU" dirty="0" smtClean="0">
                <a:latin typeface="Arial" panose="020B0604020202020204" pitchFamily="34" charset="0"/>
                <a:cs typeface="Arial" panose="020B0604020202020204" pitchFamily="34" charset="0"/>
              </a:rPr>
            </a:br>
            <a:endParaRPr lang="ru-RU" dirty="0"/>
          </a:p>
        </p:txBody>
      </p:sp>
      <p:sp>
        <p:nvSpPr>
          <p:cNvPr id="3" name="Содержимое 2"/>
          <p:cNvSpPr>
            <a:spLocks noGrp="1"/>
          </p:cNvSpPr>
          <p:nvPr>
            <p:ph idx="1"/>
          </p:nvPr>
        </p:nvSpPr>
        <p:spPr/>
        <p:txBody>
          <a:bodyPr/>
          <a:lstStyle/>
          <a:p>
            <a:endParaRPr lang="ru-RU" dirty="0" smtClean="0"/>
          </a:p>
          <a:p>
            <a:endParaRPr lang="ru-RU" dirty="0"/>
          </a:p>
        </p:txBody>
      </p:sp>
      <p:pic>
        <p:nvPicPr>
          <p:cNvPr id="4" name="Содержимое 3" descr="http://im2-tub-ru.yandex.net/i?id=109988293-59-72&amp;n=21"/>
          <p:cNvPicPr>
            <a:picLocks/>
          </p:cNvPicPr>
          <p:nvPr/>
        </p:nvPicPr>
        <p:blipFill>
          <a:blip r:embed="rId2" cstate="print"/>
          <a:srcRect/>
          <a:stretch>
            <a:fillRect/>
          </a:stretch>
        </p:blipFill>
        <p:spPr bwMode="auto">
          <a:xfrm>
            <a:off x="1403648" y="2060848"/>
            <a:ext cx="6192688" cy="36724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i="1" dirty="0" smtClean="0">
                <a:effectLst/>
              </a:rPr>
              <a:t>Ключевые образовательные компетенции:</a:t>
            </a:r>
            <a:endParaRPr lang="ru-RU" b="1" i="1" dirty="0">
              <a:effectLst/>
            </a:endParaRPr>
          </a:p>
        </p:txBody>
      </p:sp>
      <p:sp>
        <p:nvSpPr>
          <p:cNvPr id="3" name="Объект 2"/>
          <p:cNvSpPr>
            <a:spLocks noGrp="1"/>
          </p:cNvSpPr>
          <p:nvPr>
            <p:ph idx="1"/>
          </p:nvPr>
        </p:nvSpPr>
        <p:spPr/>
        <p:txBody>
          <a:bodyPr/>
          <a:lstStyle/>
          <a:p>
            <a:r>
              <a:rPr lang="ru-RU" dirty="0" smtClean="0"/>
              <a:t>Ценностно-смысловая;</a:t>
            </a:r>
          </a:p>
          <a:p>
            <a:r>
              <a:rPr lang="ru-RU" dirty="0" smtClean="0"/>
              <a:t>Общекультурная;</a:t>
            </a:r>
          </a:p>
          <a:p>
            <a:r>
              <a:rPr lang="ru-RU" dirty="0" smtClean="0"/>
              <a:t>Учебно-познавательная;</a:t>
            </a:r>
          </a:p>
          <a:p>
            <a:r>
              <a:rPr lang="ru-RU" dirty="0" smtClean="0"/>
              <a:t>Информационная;</a:t>
            </a:r>
          </a:p>
          <a:p>
            <a:r>
              <a:rPr lang="ru-RU" dirty="0" smtClean="0"/>
              <a:t>Коммуникативная;</a:t>
            </a:r>
          </a:p>
          <a:p>
            <a:r>
              <a:rPr lang="ru-RU" dirty="0" smtClean="0"/>
              <a:t>Социально-трудовая;</a:t>
            </a:r>
          </a:p>
          <a:p>
            <a:r>
              <a:rPr lang="ru-RU" dirty="0" smtClean="0"/>
              <a:t>Личностного совершенствования.</a:t>
            </a:r>
          </a:p>
          <a:p>
            <a:endParaRPr lang="ru-RU" dirty="0"/>
          </a:p>
          <a:p>
            <a:pPr marL="82296" indent="0">
              <a:buNone/>
            </a:pPr>
            <a:r>
              <a:rPr lang="ru-RU" sz="1200" dirty="0" smtClean="0"/>
              <a:t>12</a:t>
            </a:r>
          </a:p>
          <a:p>
            <a:endParaRPr lang="ru-RU" dirty="0"/>
          </a:p>
        </p:txBody>
      </p:sp>
    </p:spTree>
    <p:extLst>
      <p:ext uri="{BB962C8B-B14F-4D97-AF65-F5344CB8AC3E}">
        <p14:creationId xmlns:p14="http://schemas.microsoft.com/office/powerpoint/2010/main" val="20453373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74638"/>
            <a:ext cx="7818072" cy="1143000"/>
          </a:xfrm>
        </p:spPr>
        <p:txBody>
          <a:bodyPr>
            <a:normAutofit/>
          </a:bodyPr>
          <a:lstStyle/>
          <a:p>
            <a:r>
              <a:rPr lang="ru-RU" sz="3200" b="1" i="1" dirty="0" smtClean="0">
                <a:solidFill>
                  <a:prstClr val="black"/>
                </a:solidFill>
                <a:effectLst/>
                <a:latin typeface="Arial" panose="020B0604020202020204" pitchFamily="34" charset="0"/>
                <a:cs typeface="Arial" panose="020B0604020202020204" pitchFamily="34" charset="0"/>
              </a:rPr>
              <a:t>Социально-трудовая компетенция</a:t>
            </a:r>
            <a:endParaRPr lang="ru-RU" sz="3200" b="1" i="1"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normAutofit lnSpcReduction="10000"/>
          </a:bodyPr>
          <a:lstStyle/>
          <a:p>
            <a:pPr marL="82296" indent="0" algn="just">
              <a:buNone/>
            </a:pPr>
            <a:r>
              <a:rPr lang="ru-RU" sz="2400" dirty="0" smtClean="0">
                <a:latin typeface="Arial" panose="020B0604020202020204" pitchFamily="34" charset="0"/>
                <a:cs typeface="Arial" panose="020B0604020202020204" pitchFamily="34" charset="0"/>
              </a:rPr>
              <a:t>Означает </a:t>
            </a:r>
            <a:r>
              <a:rPr lang="ru-RU" sz="2400" dirty="0">
                <a:latin typeface="Arial" panose="020B0604020202020204" pitchFamily="34" charset="0"/>
                <a:cs typeface="Arial" panose="020B0604020202020204" pitchFamily="34" charset="0"/>
              </a:rPr>
              <a:t>владение знаниями и опытом в </a:t>
            </a:r>
            <a:r>
              <a:rPr lang="ru-RU" sz="2400" dirty="0" smtClean="0">
                <a:latin typeface="Arial" panose="020B0604020202020204" pitchFamily="34" charset="0"/>
                <a:cs typeface="Arial" panose="020B0604020202020204" pitchFamily="34" charset="0"/>
              </a:rPr>
              <a:t>сфере:</a:t>
            </a: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 </a:t>
            </a:r>
            <a:r>
              <a:rPr lang="ru-RU" sz="2400" dirty="0">
                <a:latin typeface="Arial" panose="020B0604020202020204" pitchFamily="34" charset="0"/>
                <a:cs typeface="Arial" panose="020B0604020202020204" pitchFamily="34" charset="0"/>
              </a:rPr>
              <a:t>гражданско-общественной деятельности (выполнение роли гражданина, наблюдателя, избирателя, представителя), </a:t>
            </a:r>
            <a:endParaRPr lang="ru-RU"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в </a:t>
            </a:r>
            <a:r>
              <a:rPr lang="ru-RU" sz="2400" dirty="0">
                <a:latin typeface="Arial" panose="020B0604020202020204" pitchFamily="34" charset="0"/>
                <a:cs typeface="Arial" panose="020B0604020202020204" pitchFamily="34" charset="0"/>
              </a:rPr>
              <a:t>социально-трудовой сфере (права потребителя, покупателя, клиента, производителя</a:t>
            </a:r>
            <a:r>
              <a:rPr lang="ru-RU" sz="2400" dirty="0" smtClean="0">
                <a:latin typeface="Arial" panose="020B0604020202020204" pitchFamily="34" charset="0"/>
                <a:cs typeface="Arial" panose="020B0604020202020204" pitchFamily="34" charset="0"/>
              </a:rPr>
              <a:t>),</a:t>
            </a: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 </a:t>
            </a:r>
            <a:r>
              <a:rPr lang="ru-RU" sz="2400" dirty="0">
                <a:latin typeface="Arial" panose="020B0604020202020204" pitchFamily="34" charset="0"/>
                <a:cs typeface="Arial" panose="020B0604020202020204" pitchFamily="34" charset="0"/>
              </a:rPr>
              <a:t>в сфере семейных отношений и обязанностей, </a:t>
            </a:r>
            <a:endParaRPr lang="ru-RU"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в </a:t>
            </a:r>
            <a:r>
              <a:rPr lang="ru-RU" sz="2400" dirty="0">
                <a:latin typeface="Arial" panose="020B0604020202020204" pitchFamily="34" charset="0"/>
                <a:cs typeface="Arial" panose="020B0604020202020204" pitchFamily="34" charset="0"/>
              </a:rPr>
              <a:t>вопросах экономики и права, </a:t>
            </a:r>
            <a:endParaRPr lang="ru-RU"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ru-RU" sz="2400" dirty="0" smtClean="0">
                <a:latin typeface="Arial" panose="020B0604020202020204" pitchFamily="34" charset="0"/>
                <a:cs typeface="Arial" panose="020B0604020202020204" pitchFamily="34" charset="0"/>
              </a:rPr>
              <a:t>в </a:t>
            </a:r>
            <a:r>
              <a:rPr lang="ru-RU" sz="2400" dirty="0">
                <a:latin typeface="Arial" panose="020B0604020202020204" pitchFamily="34" charset="0"/>
                <a:cs typeface="Arial" panose="020B0604020202020204" pitchFamily="34" charset="0"/>
              </a:rPr>
              <a:t>области профессионального самоопределения. </a:t>
            </a:r>
            <a:endParaRPr lang="ru-RU"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ru-RU" sz="2400" dirty="0">
              <a:latin typeface="Arial" panose="020B0604020202020204" pitchFamily="34" charset="0"/>
              <a:cs typeface="Arial" panose="020B0604020202020204" pitchFamily="34" charset="0"/>
            </a:endParaRPr>
          </a:p>
          <a:p>
            <a:pPr marL="82296" indent="0">
              <a:buNone/>
            </a:pPr>
            <a:r>
              <a:rPr lang="ru-RU" sz="1200" dirty="0" smtClean="0">
                <a:latin typeface="Arial" panose="020B0604020202020204" pitchFamily="34" charset="0"/>
                <a:cs typeface="Arial" panose="020B0604020202020204" pitchFamily="34" charset="0"/>
              </a:rPr>
              <a:t>13</a:t>
            </a:r>
            <a:endParaRPr lang="ru-R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85365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normAutofit fontScale="90000"/>
          </a:bodyPr>
          <a:lstStyle/>
          <a:p>
            <a:pPr eaLnBrk="1" hangingPunct="1"/>
            <a:r>
              <a:rPr lang="ru-RU" altLang="ru-RU" sz="2800" b="1" i="1" dirty="0" smtClean="0"/>
              <a:t>Какими  качествами должен обладать студент, чтобы научиться выполнять предпринимательские функции? </a:t>
            </a:r>
          </a:p>
        </p:txBody>
      </p:sp>
      <p:sp>
        <p:nvSpPr>
          <p:cNvPr id="6147" name="Объект 2"/>
          <p:cNvSpPr>
            <a:spLocks noGrp="1"/>
          </p:cNvSpPr>
          <p:nvPr>
            <p:ph idx="1"/>
          </p:nvPr>
        </p:nvSpPr>
        <p:spPr>
          <a:xfrm>
            <a:off x="457200" y="2286000"/>
            <a:ext cx="8229600" cy="3840163"/>
          </a:xfrm>
        </p:spPr>
        <p:txBody>
          <a:bodyPr>
            <a:normAutofit lnSpcReduction="10000"/>
          </a:bodyPr>
          <a:lstStyle/>
          <a:p>
            <a:pPr eaLnBrk="1" hangingPunct="1">
              <a:defRPr/>
            </a:pPr>
            <a:r>
              <a:rPr lang="ru-RU" altLang="ru-RU" sz="3600" dirty="0" smtClean="0"/>
              <a:t>стратегическое мышление;</a:t>
            </a:r>
          </a:p>
          <a:p>
            <a:pPr eaLnBrk="1" hangingPunct="1">
              <a:defRPr/>
            </a:pPr>
            <a:r>
              <a:rPr lang="ru-RU" altLang="ru-RU" sz="3600" dirty="0" smtClean="0"/>
              <a:t>профессиональная компетентность;</a:t>
            </a:r>
          </a:p>
          <a:p>
            <a:pPr eaLnBrk="1" hangingPunct="1">
              <a:defRPr/>
            </a:pPr>
            <a:r>
              <a:rPr lang="ru-RU" altLang="ru-RU" sz="3600" dirty="0" smtClean="0"/>
              <a:t>предприимчивость;</a:t>
            </a:r>
          </a:p>
          <a:p>
            <a:pPr eaLnBrk="1" hangingPunct="1">
              <a:defRPr/>
            </a:pPr>
            <a:r>
              <a:rPr lang="ru-RU" altLang="ru-RU" sz="3600" dirty="0" smtClean="0"/>
              <a:t>организаторские способности;</a:t>
            </a:r>
          </a:p>
          <a:p>
            <a:pPr eaLnBrk="1" hangingPunct="1">
              <a:defRPr/>
            </a:pPr>
            <a:r>
              <a:rPr lang="ru-RU" altLang="ru-RU" sz="3600" dirty="0" smtClean="0"/>
              <a:t>нравственные качества.  </a:t>
            </a:r>
          </a:p>
          <a:p>
            <a:pPr marL="82296" indent="0" eaLnBrk="1" hangingPunct="1">
              <a:buNone/>
              <a:defRPr/>
            </a:pPr>
            <a:endParaRPr lang="ru-RU" altLang="ru-RU" sz="3600" dirty="0"/>
          </a:p>
          <a:p>
            <a:pPr marL="82296" indent="0" eaLnBrk="1" hangingPunct="1">
              <a:buNone/>
              <a:defRPr/>
            </a:pPr>
            <a:r>
              <a:rPr lang="ru-RU" altLang="ru-RU" sz="1200" dirty="0" smtClean="0"/>
              <a:t>14</a:t>
            </a:r>
            <a:endParaRPr lang="en-US" altLang="ru-RU" sz="1200" dirty="0" smtClean="0"/>
          </a:p>
          <a:p>
            <a:pPr marL="0" indent="0" eaLnBrk="1" hangingPunct="1">
              <a:buFontTx/>
              <a:buNone/>
              <a:defRPr/>
            </a:pPr>
            <a:endParaRPr lang="ru-RU" altLang="ru-RU" sz="1800" dirty="0" smtClean="0"/>
          </a:p>
          <a:p>
            <a:pPr eaLnBrk="1" hangingPunct="1">
              <a:defRPr/>
            </a:pPr>
            <a:endParaRPr lang="ru-RU" altLang="ru-RU" sz="3600" dirty="0" smtClean="0"/>
          </a:p>
        </p:txBody>
      </p:sp>
    </p:spTree>
    <p:extLst>
      <p:ext uri="{BB962C8B-B14F-4D97-AF65-F5344CB8AC3E}">
        <p14:creationId xmlns:p14="http://schemas.microsoft.com/office/powerpoint/2010/main" val="29020627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effectLst/>
              </a:rPr>
              <a:t>Анкетирование</a:t>
            </a:r>
            <a:endParaRPr lang="ru-RU" b="1" i="1" dirty="0">
              <a:effectLst/>
            </a:endParaRPr>
          </a:p>
        </p:txBody>
      </p:sp>
      <p:sp>
        <p:nvSpPr>
          <p:cNvPr id="3" name="Содержимое 2"/>
          <p:cNvSpPr>
            <a:spLocks noGrp="1"/>
          </p:cNvSpPr>
          <p:nvPr>
            <p:ph idx="1"/>
          </p:nvPr>
        </p:nvSpPr>
        <p:spPr/>
        <p:txBody>
          <a:bodyPr/>
          <a:lstStyle/>
          <a:p>
            <a:endParaRPr lang="ru-RU" dirty="0"/>
          </a:p>
        </p:txBody>
      </p:sp>
      <p:graphicFrame>
        <p:nvGraphicFramePr>
          <p:cNvPr id="1026" name="Object 2"/>
          <p:cNvGraphicFramePr>
            <a:graphicFrameLocks noChangeAspect="1"/>
          </p:cNvGraphicFramePr>
          <p:nvPr/>
        </p:nvGraphicFramePr>
        <p:xfrm>
          <a:off x="2475022" y="1340769"/>
          <a:ext cx="4545250" cy="5517231"/>
        </p:xfrm>
        <a:graphic>
          <a:graphicData uri="http://schemas.openxmlformats.org/presentationml/2006/ole">
            <mc:AlternateContent xmlns:mc="http://schemas.openxmlformats.org/markup-compatibility/2006">
              <mc:Choice xmlns:v="urn:schemas-microsoft-com:vml" Requires="v">
                <p:oleObj spid="_x0000_s1047" name="Документ" r:id="rId4" imgW="6084454" imgH="7386745" progId="Word.Document.12">
                  <p:embed/>
                </p:oleObj>
              </mc:Choice>
              <mc:Fallback>
                <p:oleObj name="Документ" r:id="rId4" imgW="6084454" imgH="738674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5022" y="1340769"/>
                        <a:ext cx="4545250" cy="5517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580926"/>
          </a:xfrm>
        </p:spPr>
        <p:txBody>
          <a:bodyPr>
            <a:normAutofit fontScale="90000"/>
          </a:bodyPr>
          <a:lstStyle/>
          <a:p>
            <a:r>
              <a:rPr lang="ru-RU" sz="3200" b="1" i="1" dirty="0" smtClean="0">
                <a:solidFill>
                  <a:srgbClr val="FF0000"/>
                </a:solidFill>
                <a:latin typeface="Arial" panose="020B0604020202020204" pitchFamily="34" charset="0"/>
                <a:cs typeface="Arial" panose="020B0604020202020204" pitchFamily="34" charset="0"/>
              </a:rPr>
              <a:t>Создание учебной имитационной фирмы «ДиСер-Т»</a:t>
            </a:r>
            <a:r>
              <a:rPr lang="ru-RU" dirty="0" smtClean="0">
                <a:latin typeface="Arial" panose="020B0604020202020204" pitchFamily="34" charset="0"/>
                <a:cs typeface="Arial" panose="020B0604020202020204" pitchFamily="34" charset="0"/>
              </a:rPr>
              <a:t/>
            </a:r>
            <a:br>
              <a:rPr lang="ru-RU" dirty="0" smtClean="0">
                <a:latin typeface="Arial" panose="020B0604020202020204" pitchFamily="34" charset="0"/>
                <a:cs typeface="Arial" panose="020B0604020202020204" pitchFamily="34" charset="0"/>
              </a:rPr>
            </a:br>
            <a:endParaRPr lang="ru-RU" dirty="0"/>
          </a:p>
        </p:txBody>
      </p:sp>
      <p:pic>
        <p:nvPicPr>
          <p:cNvPr id="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971600" y="1412776"/>
            <a:ext cx="7776864" cy="5445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467544" y="260648"/>
            <a:ext cx="8229600" cy="936104"/>
          </a:xfrm>
        </p:spPr>
        <p:txBody>
          <a:bodyPr>
            <a:normAutofit/>
          </a:bodyPr>
          <a:lstStyle/>
          <a:p>
            <a:pPr algn="ctr" eaLnBrk="1" hangingPunct="1"/>
            <a:r>
              <a:rPr lang="ru-RU" altLang="ru-RU" b="1" i="1" dirty="0" smtClean="0"/>
              <a:t>26 декабря 2012 год</a:t>
            </a:r>
          </a:p>
        </p:txBody>
      </p:sp>
      <p:pic>
        <p:nvPicPr>
          <p:cNvPr id="12291"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544" y="1196751"/>
            <a:ext cx="8496944" cy="5664629"/>
          </a:xfrm>
          <a:noFill/>
        </p:spPr>
      </p:pic>
    </p:spTree>
    <p:extLst>
      <p:ext uri="{BB962C8B-B14F-4D97-AF65-F5344CB8AC3E}">
        <p14:creationId xmlns:p14="http://schemas.microsoft.com/office/powerpoint/2010/main" val="4217588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260648"/>
            <a:ext cx="7992888" cy="633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573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effectLst/>
                <a:latin typeface="Arial" panose="020B0604020202020204" pitchFamily="34" charset="0"/>
                <a:cs typeface="Arial" panose="020B0604020202020204" pitchFamily="34" charset="0"/>
              </a:rPr>
              <a:t>Аннотация</a:t>
            </a:r>
            <a:endParaRPr lang="ru-RU" b="1" i="1" dirty="0">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normAutofit lnSpcReduction="10000"/>
          </a:bodyPr>
          <a:lstStyle/>
          <a:p>
            <a:pPr marL="0" indent="0" algn="just">
              <a:buNone/>
            </a:pPr>
            <a:r>
              <a:rPr lang="ru-RU" sz="2400" dirty="0">
                <a:latin typeface="Arial" panose="020B0604020202020204" pitchFamily="34" charset="0"/>
                <a:cs typeface="Arial" panose="020B0604020202020204" pitchFamily="34" charset="0"/>
              </a:rPr>
              <a:t>Представленная </a:t>
            </a:r>
            <a:r>
              <a:rPr lang="ru-RU" sz="2400" dirty="0" smtClean="0">
                <a:latin typeface="Arial" panose="020B0604020202020204" pitchFamily="34" charset="0"/>
                <a:cs typeface="Arial" panose="020B0604020202020204" pitchFamily="34" charset="0"/>
              </a:rPr>
              <a:t>работа «</a:t>
            </a:r>
            <a:r>
              <a:rPr lang="ru-RU" sz="2400" dirty="0">
                <a:latin typeface="Arial" panose="020B0604020202020204" pitchFamily="34" charset="0"/>
                <a:cs typeface="Arial" panose="020B0604020202020204" pitchFamily="34" charset="0"/>
              </a:rPr>
              <a:t>Формирование </a:t>
            </a:r>
            <a:r>
              <a:rPr lang="ru-RU" sz="2400" dirty="0" smtClean="0">
                <a:latin typeface="Arial" panose="020B0604020202020204" pitchFamily="34" charset="0"/>
                <a:cs typeface="Arial" panose="020B0604020202020204" pitchFamily="34" charset="0"/>
              </a:rPr>
              <a:t>предпринимательской компетентности </a:t>
            </a:r>
            <a:r>
              <a:rPr lang="ru-RU" sz="2400" dirty="0">
                <a:latin typeface="Arial" panose="020B0604020202020204" pitchFamily="34" charset="0"/>
                <a:cs typeface="Arial" panose="020B0604020202020204" pitchFamily="34" charset="0"/>
              </a:rPr>
              <a:t>студентов колледжа через </a:t>
            </a:r>
            <a:r>
              <a:rPr lang="ru-RU" sz="2400" dirty="0" smtClean="0">
                <a:latin typeface="Arial" panose="020B0604020202020204" pitchFamily="34" charset="0"/>
                <a:cs typeface="Arial" panose="020B0604020202020204" pitchFamily="34" charset="0"/>
              </a:rPr>
              <a:t>ПСП» имеет </a:t>
            </a:r>
            <a:r>
              <a:rPr lang="ru-RU" sz="2400" dirty="0">
                <a:latin typeface="Arial" panose="020B0604020202020204" pitchFamily="34" charset="0"/>
                <a:cs typeface="Arial" panose="020B0604020202020204" pitchFamily="34" charset="0"/>
              </a:rPr>
              <a:t>своей целью </a:t>
            </a:r>
            <a:r>
              <a:rPr lang="ru-RU" sz="2400" dirty="0" smtClean="0">
                <a:latin typeface="Arial" panose="020B0604020202020204" pitchFamily="34" charset="0"/>
                <a:cs typeface="Arial" panose="020B0604020202020204" pitchFamily="34" charset="0"/>
              </a:rPr>
              <a:t>обобщение опыта  преподавателя по вопросам организации деятельности  Полигона студенческого предпринимательства ОГБОУ СПО «ТКДС». Автор анализирует мотивацию студентов,  описывает условия создания учебной фирмы, модель формирования предпринимательских компетенций, дает рекомендации по  вопросам работы с  </a:t>
            </a:r>
            <a:r>
              <a:rPr lang="ru-RU" sz="2400" dirty="0" err="1" smtClean="0">
                <a:latin typeface="Arial" panose="020B0604020202020204" pitchFamily="34" charset="0"/>
                <a:cs typeface="Arial" panose="020B0604020202020204" pitchFamily="34" charset="0"/>
              </a:rPr>
              <a:t>соцпартнерами</a:t>
            </a:r>
            <a:r>
              <a:rPr lang="ru-RU" sz="2400" dirty="0" smtClean="0">
                <a:latin typeface="Arial" panose="020B0604020202020204" pitchFamily="34" charset="0"/>
                <a:cs typeface="Arial" panose="020B0604020202020204" pitchFamily="34" charset="0"/>
              </a:rPr>
              <a:t>. Представленный опыт может быть использован в педагогической деятельности ОУ НПО и СПО.</a:t>
            </a:r>
          </a:p>
          <a:p>
            <a:pPr marL="0" indent="0" algn="just">
              <a:buNone/>
            </a:pPr>
            <a:r>
              <a:rPr lang="ru-RU" sz="1200" dirty="0" smtClean="0">
                <a:latin typeface="Arial" panose="020B0604020202020204" pitchFamily="34" charset="0"/>
                <a:cs typeface="Arial" panose="020B0604020202020204" pitchFamily="34" charset="0"/>
              </a:rPr>
              <a:t>2</a:t>
            </a:r>
            <a:endParaRPr lang="ru-R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9079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Документы:</a:t>
            </a:r>
            <a:endParaRPr lang="ru-RU" b="1" i="1" dirty="0"/>
          </a:p>
        </p:txBody>
      </p:sp>
      <p:sp>
        <p:nvSpPr>
          <p:cNvPr id="3" name="Содержимое 2"/>
          <p:cNvSpPr>
            <a:spLocks noGrp="1"/>
          </p:cNvSpPr>
          <p:nvPr>
            <p:ph idx="1"/>
          </p:nvPr>
        </p:nvSpPr>
        <p:spPr/>
        <p:txBody>
          <a:bodyPr/>
          <a:lstStyle/>
          <a:p>
            <a:r>
              <a:rPr lang="ru-RU" dirty="0" smtClean="0"/>
              <a:t>Устав фирмы;</a:t>
            </a:r>
          </a:p>
          <a:p>
            <a:r>
              <a:rPr lang="ru-RU" dirty="0" smtClean="0"/>
              <a:t>Положение о поощрении студентов ;</a:t>
            </a:r>
          </a:p>
          <a:p>
            <a:r>
              <a:rPr lang="ru-RU" dirty="0" smtClean="0"/>
              <a:t>Фирменный бланк;</a:t>
            </a:r>
          </a:p>
          <a:p>
            <a:r>
              <a:rPr lang="ru-RU" dirty="0" smtClean="0"/>
              <a:t>Товарный знак.</a:t>
            </a:r>
          </a:p>
          <a:p>
            <a:endParaRPr lang="ru-RU" dirty="0"/>
          </a:p>
          <a:p>
            <a:endParaRPr lang="ru-RU" dirty="0" smtClean="0"/>
          </a:p>
          <a:p>
            <a:endParaRPr lang="ru-RU" dirty="0"/>
          </a:p>
          <a:p>
            <a:pPr marL="82296" indent="0">
              <a:buNone/>
            </a:pPr>
            <a:r>
              <a:rPr lang="ru-RU" sz="1200" dirty="0" smtClean="0"/>
              <a:t>19</a:t>
            </a:r>
            <a:endParaRPr lang="ru-RU" sz="12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199" y="2924944"/>
            <a:ext cx="2234171" cy="331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i="1" dirty="0">
                <a:solidFill>
                  <a:srgbClr val="FF0000"/>
                </a:solidFill>
              </a:rPr>
              <a:t>Разработка модели формирования предпринимательских компетенций;</a:t>
            </a:r>
          </a:p>
        </p:txBody>
      </p:sp>
      <p:sp>
        <p:nvSpPr>
          <p:cNvPr id="3" name="Объект 2"/>
          <p:cNvSpPr>
            <a:spLocks noGrp="1"/>
          </p:cNvSpPr>
          <p:nvPr>
            <p:ph idx="1"/>
          </p:nvPr>
        </p:nvSpPr>
        <p:spPr/>
        <p:txBody>
          <a:bodyPr/>
          <a:lstStyle/>
          <a:p>
            <a:pPr>
              <a:buFont typeface="Wingdings" panose="05000000000000000000" pitchFamily="2" charset="2"/>
              <a:buChar char="v"/>
            </a:pPr>
            <a:r>
              <a:rPr lang="ru-RU" sz="2400" dirty="0" smtClean="0"/>
              <a:t>Консультации;</a:t>
            </a:r>
          </a:p>
          <a:p>
            <a:pPr>
              <a:buFont typeface="Wingdings" panose="05000000000000000000" pitchFamily="2" charset="2"/>
              <a:buChar char="v"/>
            </a:pPr>
            <a:r>
              <a:rPr lang="ru-RU" sz="2400" dirty="0" smtClean="0"/>
              <a:t>Олимпиады, конкурсы направленные на формирование предпринимательской компетенции;</a:t>
            </a:r>
          </a:p>
          <a:p>
            <a:pPr>
              <a:buFont typeface="Wingdings" panose="05000000000000000000" pitchFamily="2" charset="2"/>
              <a:buChar char="v"/>
            </a:pPr>
            <a:r>
              <a:rPr lang="ru-RU" sz="2400" dirty="0" smtClean="0"/>
              <a:t>Конференции по предпринимательскому делу;</a:t>
            </a:r>
          </a:p>
          <a:p>
            <a:pPr>
              <a:buFont typeface="Wingdings" panose="05000000000000000000" pitchFamily="2" charset="2"/>
              <a:buChar char="v"/>
            </a:pPr>
            <a:r>
              <a:rPr lang="ru-RU" sz="2400" dirty="0" smtClean="0"/>
              <a:t>Спецкурсы по предпринимательской деятельности;</a:t>
            </a:r>
          </a:p>
          <a:p>
            <a:pPr>
              <a:buFont typeface="Wingdings" panose="05000000000000000000" pitchFamily="2" charset="2"/>
              <a:buChar char="v"/>
            </a:pPr>
            <a:r>
              <a:rPr lang="ru-RU" sz="2400" dirty="0" smtClean="0"/>
              <a:t>Деловые игры;</a:t>
            </a:r>
          </a:p>
          <a:p>
            <a:pPr>
              <a:buFont typeface="Wingdings" panose="05000000000000000000" pitchFamily="2" charset="2"/>
              <a:buChar char="v"/>
            </a:pPr>
            <a:r>
              <a:rPr lang="ru-RU" sz="2400" dirty="0" smtClean="0"/>
              <a:t>Разработка бизнес-идей и бизнес планов;</a:t>
            </a:r>
          </a:p>
          <a:p>
            <a:pPr>
              <a:buFont typeface="Wingdings" panose="05000000000000000000" pitchFamily="2" charset="2"/>
              <a:buChar char="v"/>
            </a:pPr>
            <a:r>
              <a:rPr lang="ru-RU" sz="2400" dirty="0" smtClean="0"/>
              <a:t>Защита проектов;</a:t>
            </a:r>
          </a:p>
          <a:p>
            <a:pPr>
              <a:buFont typeface="Wingdings" panose="05000000000000000000" pitchFamily="2" charset="2"/>
              <a:buChar char="v"/>
            </a:pPr>
            <a:r>
              <a:rPr lang="ru-RU" sz="2400" dirty="0" smtClean="0"/>
              <a:t>Практические занятия на предприятиях соц. партнеров.</a:t>
            </a:r>
          </a:p>
          <a:p>
            <a:pPr marL="82296" indent="0">
              <a:buNone/>
            </a:pPr>
            <a:endParaRPr lang="ru-RU" sz="1200" dirty="0"/>
          </a:p>
          <a:p>
            <a:pPr marL="82296" indent="0">
              <a:buNone/>
            </a:pPr>
            <a:r>
              <a:rPr lang="ru-RU" sz="1200" dirty="0" smtClean="0"/>
              <a:t>20</a:t>
            </a:r>
          </a:p>
          <a:p>
            <a:pPr>
              <a:buFont typeface="Wingdings" panose="05000000000000000000" pitchFamily="2" charset="2"/>
              <a:buChar char="v"/>
            </a:pPr>
            <a:endParaRPr lang="ru-RU" sz="2400" dirty="0" smtClean="0"/>
          </a:p>
          <a:p>
            <a:pPr>
              <a:buFont typeface="Wingdings" panose="05000000000000000000" pitchFamily="2" charset="2"/>
              <a:buChar char="v"/>
            </a:pPr>
            <a:endParaRPr lang="ru-RU" sz="2400" dirty="0" smtClean="0"/>
          </a:p>
          <a:p>
            <a:pPr>
              <a:buFont typeface="Wingdings" panose="05000000000000000000" pitchFamily="2" charset="2"/>
              <a:buChar char="v"/>
            </a:pPr>
            <a:endParaRPr lang="ru-RU" sz="2400" dirty="0" smtClean="0"/>
          </a:p>
          <a:p>
            <a:pPr>
              <a:buFont typeface="Wingdings" panose="05000000000000000000" pitchFamily="2" charset="2"/>
              <a:buChar char="v"/>
            </a:pPr>
            <a:endParaRPr lang="ru-RU" sz="2400" dirty="0" smtClean="0"/>
          </a:p>
          <a:p>
            <a:pPr>
              <a:buFont typeface="Wingdings" panose="05000000000000000000" pitchFamily="2" charset="2"/>
              <a:buChar char="v"/>
            </a:pPr>
            <a:endParaRPr lang="ru-RU" dirty="0" smtClean="0"/>
          </a:p>
          <a:p>
            <a:pPr>
              <a:buFont typeface="Wingdings" panose="05000000000000000000" pitchFamily="2" charset="2"/>
              <a:buChar char="v"/>
            </a:pPr>
            <a:endParaRPr lang="ru-RU" dirty="0" smtClean="0"/>
          </a:p>
          <a:p>
            <a:pPr>
              <a:buFont typeface="Wingdings" panose="05000000000000000000" pitchFamily="2" charset="2"/>
              <a:buChar char="v"/>
            </a:pPr>
            <a:endParaRPr lang="ru-RU" dirty="0" smtClean="0"/>
          </a:p>
          <a:p>
            <a:pPr>
              <a:buFont typeface="Wingdings" panose="05000000000000000000" pitchFamily="2" charset="2"/>
              <a:buChar char="v"/>
            </a:pPr>
            <a:endParaRPr lang="ru-RU" dirty="0"/>
          </a:p>
        </p:txBody>
      </p:sp>
    </p:spTree>
    <p:extLst>
      <p:ext uri="{BB962C8B-B14F-4D97-AF65-F5344CB8AC3E}">
        <p14:creationId xmlns:p14="http://schemas.microsoft.com/office/powerpoint/2010/main" val="12711842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Методическое обеспечение</a:t>
            </a:r>
            <a:endParaRPr lang="ru-RU" b="1" i="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9592" y="1268760"/>
            <a:ext cx="8064896" cy="5519366"/>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1368152"/>
          </a:xfrm>
        </p:spPr>
        <p:txBody>
          <a:bodyPr>
            <a:normAutofit fontScale="90000"/>
          </a:bodyPr>
          <a:lstStyle/>
          <a:p>
            <a:r>
              <a:rPr lang="ru-RU" sz="3200" b="1" i="1" dirty="0" smtClean="0">
                <a:solidFill>
                  <a:srgbClr val="FF0000"/>
                </a:solidFill>
                <a:latin typeface="Arial" panose="020B0604020202020204" pitchFamily="34" charset="0"/>
                <a:cs typeface="Arial" panose="020B0604020202020204" pitchFamily="34" charset="0"/>
              </a:rPr>
              <a:t>Роль и место социального партнерства в формировании компетенций.</a:t>
            </a:r>
            <a:r>
              <a:rPr lang="ru-RU" dirty="0" smtClean="0">
                <a:latin typeface="Arial" panose="020B0604020202020204" pitchFamily="34" charset="0"/>
                <a:cs typeface="Arial" panose="020B0604020202020204" pitchFamily="34" charset="0"/>
              </a:rPr>
              <a:t/>
            </a:r>
            <a:br>
              <a:rPr lang="ru-RU" dirty="0" smtClean="0">
                <a:latin typeface="Arial" panose="020B0604020202020204" pitchFamily="34" charset="0"/>
                <a:cs typeface="Arial" panose="020B0604020202020204" pitchFamily="34" charset="0"/>
              </a:rPr>
            </a:br>
            <a:endParaRPr lang="ru-RU" dirty="0"/>
          </a:p>
        </p:txBody>
      </p:sp>
      <p:pic>
        <p:nvPicPr>
          <p:cNvPr id="4" name="Содержимое 3" descr="i.jpg"/>
          <p:cNvPicPr>
            <a:picLocks noGrp="1" noChangeAspect="1"/>
          </p:cNvPicPr>
          <p:nvPr>
            <p:ph idx="1"/>
          </p:nvPr>
        </p:nvPicPr>
        <p:blipFill>
          <a:blip r:embed="rId2" cstate="print"/>
          <a:stretch>
            <a:fillRect/>
          </a:stretch>
        </p:blipFill>
        <p:spPr>
          <a:xfrm>
            <a:off x="1599916" y="1700808"/>
            <a:ext cx="6140436" cy="4392488"/>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err="1" smtClean="0"/>
              <a:t>Соцпартнеры</a:t>
            </a:r>
            <a:r>
              <a:rPr lang="ru-RU" b="1" i="1" dirty="0"/>
              <a:t> </a:t>
            </a:r>
            <a:r>
              <a:rPr lang="ru-RU" b="1" i="1" dirty="0" smtClean="0"/>
              <a:t>ПСП</a:t>
            </a:r>
            <a:endParaRPr lang="ru-RU" b="1" i="1" dirty="0"/>
          </a:p>
        </p:txBody>
      </p:sp>
      <p:sp>
        <p:nvSpPr>
          <p:cNvPr id="3" name="Содержимое 2"/>
          <p:cNvSpPr>
            <a:spLocks noGrp="1"/>
          </p:cNvSpPr>
          <p:nvPr>
            <p:ph idx="1"/>
          </p:nvPr>
        </p:nvSpPr>
        <p:spPr/>
        <p:txBody>
          <a:bodyPr>
            <a:normAutofit lnSpcReduction="10000"/>
          </a:bodyPr>
          <a:lstStyle/>
          <a:p>
            <a:pPr algn="just"/>
            <a:r>
              <a:rPr lang="ru-RU" sz="2800" dirty="0" smtClean="0"/>
              <a:t>Некоммерческая организация «Фонд развития малого и среднего предпринимательства Томской области»;</a:t>
            </a:r>
          </a:p>
          <a:p>
            <a:pPr algn="just"/>
            <a:r>
              <a:rPr lang="ru-RU" sz="2800" dirty="0" smtClean="0"/>
              <a:t>Некоммерческое партнерство «Клуб бизнес – партнеров «СТИМОЛ» Архитектурно-строительный бизнес-инкубатор ТГАСУ»;</a:t>
            </a:r>
          </a:p>
          <a:p>
            <a:pPr algn="just"/>
            <a:r>
              <a:rPr lang="ru-RU" sz="2800" dirty="0" smtClean="0"/>
              <a:t>ООО «Технологический инкубатор ТПУ»</a:t>
            </a:r>
          </a:p>
          <a:p>
            <a:pPr algn="just"/>
            <a:r>
              <a:rPr lang="ru-RU" sz="2800" dirty="0" smtClean="0"/>
              <a:t>Городской центр поддержки малого и среднего бизнеса;</a:t>
            </a:r>
          </a:p>
          <a:p>
            <a:pPr algn="just"/>
            <a:r>
              <a:rPr lang="ru-RU" sz="2800" dirty="0" smtClean="0"/>
              <a:t>Всероссийский интернет-педсовет.</a:t>
            </a:r>
          </a:p>
          <a:p>
            <a:pPr marL="82296" indent="0" algn="just">
              <a:buNone/>
            </a:pPr>
            <a:r>
              <a:rPr lang="ru-RU" sz="1200" dirty="0" smtClean="0"/>
              <a:t>23</a:t>
            </a:r>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Достижения ПСП</a:t>
            </a:r>
            <a:endParaRPr lang="ru-RU" b="1" i="1" dirty="0"/>
          </a:p>
        </p:txBody>
      </p:sp>
      <p:pic>
        <p:nvPicPr>
          <p:cNvPr id="6" name="Содержимое 3" descr="IMG_0443.JPG"/>
          <p:cNvPicPr>
            <a:picLocks noGrp="1" noChangeAspect="1"/>
          </p:cNvPicPr>
          <p:nvPr>
            <p:ph idx="1"/>
          </p:nvPr>
        </p:nvPicPr>
        <p:blipFill>
          <a:blip r:embed="rId2" cstate="print"/>
          <a:stretch>
            <a:fillRect/>
          </a:stretch>
        </p:blipFill>
        <p:spPr>
          <a:xfrm>
            <a:off x="755576" y="1196752"/>
            <a:ext cx="8136904" cy="5400599"/>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IMG_0592.JPG"/>
          <p:cNvPicPr>
            <a:picLocks noGrp="1" noChangeAspect="1"/>
          </p:cNvPicPr>
          <p:nvPr>
            <p:ph idx="1"/>
          </p:nvPr>
        </p:nvPicPr>
        <p:blipFill>
          <a:blip r:embed="rId2" cstate="print"/>
          <a:stretch>
            <a:fillRect/>
          </a:stretch>
        </p:blipFill>
        <p:spPr>
          <a:xfrm>
            <a:off x="611560" y="620688"/>
            <a:ext cx="8283765" cy="5904655"/>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43408"/>
            <a:ext cx="8229600" cy="360040"/>
          </a:xfrm>
        </p:spPr>
        <p:txBody>
          <a:bodyPr>
            <a:normAutofit fontScale="90000"/>
          </a:bodyPr>
          <a:lstStyle/>
          <a:p>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11560" y="404664"/>
            <a:ext cx="8280920" cy="6192688"/>
          </a:xfrm>
        </p:spPr>
      </p:pic>
    </p:spTree>
    <p:extLst>
      <p:ext uri="{BB962C8B-B14F-4D97-AF65-F5344CB8AC3E}">
        <p14:creationId xmlns:p14="http://schemas.microsoft.com/office/powerpoint/2010/main" val="1592633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9552" y="260648"/>
            <a:ext cx="8280919" cy="6480720"/>
          </a:xfrm>
        </p:spPr>
      </p:pic>
    </p:spTree>
    <p:extLst>
      <p:ext uri="{BB962C8B-B14F-4D97-AF65-F5344CB8AC3E}">
        <p14:creationId xmlns:p14="http://schemas.microsoft.com/office/powerpoint/2010/main" val="27999059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95850" y="964588"/>
            <a:ext cx="6304426" cy="4896545"/>
          </a:xfrm>
        </p:spPr>
      </p:pic>
    </p:spTree>
    <p:extLst>
      <p:ext uri="{BB962C8B-B14F-4D97-AF65-F5344CB8AC3E}">
        <p14:creationId xmlns:p14="http://schemas.microsoft.com/office/powerpoint/2010/main" val="33510423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effectLst/>
              </a:rPr>
              <a:t>Актуальность</a:t>
            </a:r>
            <a:endParaRPr lang="ru-RU" b="1" i="1" dirty="0">
              <a:effectLst/>
            </a:endParaRPr>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t>Интеграция России в мировое образовательное пространство обусловливает интерес к процессу формирования предпринимательской компетентности у студентов, требующий поиска новых педагогических технологий и решений, обеспечивающих интенсификацию познавательной деятельности студентов и мотивацию обучения. </a:t>
            </a:r>
          </a:p>
          <a:p>
            <a:pPr algn="just">
              <a:buNone/>
            </a:pPr>
            <a:r>
              <a:rPr lang="ru-RU" dirty="0" smtClean="0"/>
              <a:t>Этим объясняется внимание  к поиску новых технологий, методов, средств, форм обучения, к возможностям раскрытия личностного потенциала обучающихся.</a:t>
            </a:r>
          </a:p>
          <a:p>
            <a:pPr algn="just">
              <a:buNone/>
            </a:pPr>
            <a:r>
              <a:rPr lang="ru-RU" sz="1200" dirty="0"/>
              <a:t>3</a:t>
            </a:r>
            <a:endParaRPr lang="ru-RU" sz="1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835696" y="980728"/>
            <a:ext cx="6552728" cy="4968552"/>
          </a:xfrm>
        </p:spPr>
      </p:pic>
    </p:spTree>
    <p:extLst>
      <p:ext uri="{BB962C8B-B14F-4D97-AF65-F5344CB8AC3E}">
        <p14:creationId xmlns:p14="http://schemas.microsoft.com/office/powerpoint/2010/main" val="21503328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err="1" smtClean="0"/>
              <a:t>Оргструктура</a:t>
            </a:r>
            <a:r>
              <a:rPr lang="ru-RU" b="1" i="1" dirty="0" smtClean="0"/>
              <a:t> ПСП</a:t>
            </a:r>
            <a:endParaRPr lang="ru-RU" b="1" i="1" dirty="0"/>
          </a:p>
        </p:txBody>
      </p:sp>
      <p:pic>
        <p:nvPicPr>
          <p:cNvPr id="2050" name="Picture 2" descr="C:\Users\Пользователь\Desktop\IMG_0637.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484784"/>
            <a:ext cx="8568952" cy="5373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2411622260"/>
              </p:ext>
            </p:extLst>
          </p:nvPr>
        </p:nvGraphicFramePr>
        <p:xfrm>
          <a:off x="1691680" y="332656"/>
          <a:ext cx="6192688" cy="6336707"/>
        </p:xfrm>
        <a:graphic>
          <a:graphicData uri="http://schemas.openxmlformats.org/drawingml/2006/table">
            <a:tbl>
              <a:tblPr firstRow="1" firstCol="1" bandRow="1"/>
              <a:tblGrid>
                <a:gridCol w="2281173"/>
                <a:gridCol w="3911515"/>
              </a:tblGrid>
              <a:tr h="352039">
                <a:tc>
                  <a:txBody>
                    <a:bodyPr/>
                    <a:lstStyle/>
                    <a:p>
                      <a:pPr algn="ctr">
                        <a:lnSpc>
                          <a:spcPct val="115000"/>
                        </a:lnSpc>
                        <a:spcAft>
                          <a:spcPts val="0"/>
                        </a:spcAft>
                      </a:pPr>
                      <a:r>
                        <a:rPr lang="ru-RU" sz="700" b="1" dirty="0">
                          <a:effectLst/>
                          <a:latin typeface="Times New Roman"/>
                          <a:ea typeface="Calibri"/>
                          <a:cs typeface="Times New Roman"/>
                        </a:rPr>
                        <a:t>Наименование подразделения</a:t>
                      </a:r>
                      <a:endParaRPr lang="ru-RU" sz="7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700" b="1">
                          <a:effectLst/>
                          <a:latin typeface="Times New Roman"/>
                          <a:ea typeface="Calibri"/>
                          <a:cs typeface="Times New Roman"/>
                        </a:rPr>
                        <a:t>Функции подразделения</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020">
                <a:tc gridSpan="2">
                  <a:txBody>
                    <a:bodyPr/>
                    <a:lstStyle/>
                    <a:p>
                      <a:pPr algn="ctr">
                        <a:lnSpc>
                          <a:spcPct val="115000"/>
                        </a:lnSpc>
                        <a:spcAft>
                          <a:spcPts val="0"/>
                        </a:spcAft>
                      </a:pPr>
                      <a:r>
                        <a:rPr lang="ru-RU" sz="700" b="1">
                          <a:effectLst/>
                          <a:latin typeface="Times New Roman"/>
                          <a:ea typeface="Calibri"/>
                          <a:cs typeface="Times New Roman"/>
                        </a:rPr>
                        <a:t>Учебная имитационная фирма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1056117">
                <a:tc>
                  <a:txBody>
                    <a:bodyPr/>
                    <a:lstStyle/>
                    <a:p>
                      <a:pPr algn="ctr">
                        <a:lnSpc>
                          <a:spcPct val="115000"/>
                        </a:lnSpc>
                        <a:spcAft>
                          <a:spcPts val="0"/>
                        </a:spcAft>
                      </a:pPr>
                      <a:r>
                        <a:rPr lang="ru-RU" sz="700">
                          <a:effectLst/>
                          <a:latin typeface="Times New Roman"/>
                          <a:ea typeface="Calibri"/>
                          <a:cs typeface="Times New Roman"/>
                        </a:rPr>
                        <a:t>Виртуально функционирующие       </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a:effectLst/>
                          <a:latin typeface="Times New Roman"/>
                          <a:ea typeface="Calibri"/>
                          <a:cs typeface="Times New Roman"/>
                        </a:rPr>
                        <a:t>-изучение технологии разработки бизнес-плана;</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-разработка бизнес-идей;</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-разработка презентаций;</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-участие в конкурсах;</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-обучение через бизнес инкубаторы города;</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-организация и проведение экскурсий на предприятия города;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0098">
                <a:tc>
                  <a:txBody>
                    <a:bodyPr/>
                    <a:lstStyle/>
                    <a:p>
                      <a:pPr algn="ctr">
                        <a:lnSpc>
                          <a:spcPct val="115000"/>
                        </a:lnSpc>
                        <a:spcAft>
                          <a:spcPts val="0"/>
                        </a:spcAft>
                      </a:pPr>
                      <a:r>
                        <a:rPr lang="ru-RU" sz="700">
                          <a:effectLst/>
                          <a:latin typeface="Times New Roman"/>
                          <a:ea typeface="Calibri"/>
                          <a:cs typeface="Times New Roman"/>
                        </a:rPr>
                        <a:t>Реально функционирующие</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dirty="0">
                          <a:effectLst/>
                          <a:latin typeface="Times New Roman"/>
                          <a:ea typeface="Calibri"/>
                          <a:cs typeface="Times New Roman"/>
                        </a:rPr>
                        <a:t>-организация бригадной формы работы в период УП;     </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-отработка профессиональных компетенций при организации работ «фирмы» ;</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-организация «фирм» в рамках занятий </a:t>
                      </a:r>
                      <a:r>
                        <a:rPr lang="ru-RU" sz="700" dirty="0" err="1">
                          <a:effectLst/>
                          <a:latin typeface="Times New Roman"/>
                          <a:ea typeface="Calibri"/>
                          <a:cs typeface="Times New Roman"/>
                        </a:rPr>
                        <a:t>допобразования</a:t>
                      </a:r>
                      <a:r>
                        <a:rPr lang="ru-RU" sz="700" dirty="0">
                          <a:effectLst/>
                          <a:latin typeface="Times New Roman"/>
                          <a:ea typeface="Calibri"/>
                          <a:cs typeface="Times New Roman"/>
                        </a:rPr>
                        <a:t>, с отработкой элементов «учебной фирмы».</a:t>
                      </a:r>
                      <a:endParaRPr lang="ru-RU" sz="7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020">
                <a:tc gridSpan="2">
                  <a:txBody>
                    <a:bodyPr/>
                    <a:lstStyle/>
                    <a:p>
                      <a:pPr algn="ctr">
                        <a:lnSpc>
                          <a:spcPct val="115000"/>
                        </a:lnSpc>
                        <a:spcAft>
                          <a:spcPts val="0"/>
                        </a:spcAft>
                      </a:pPr>
                      <a:r>
                        <a:rPr lang="ru-RU" sz="700" b="1">
                          <a:effectLst/>
                          <a:latin typeface="Times New Roman"/>
                          <a:ea typeface="Calibri"/>
                          <a:cs typeface="Times New Roman"/>
                        </a:rPr>
                        <a:t>Бизнес-инкубатор «ВЕКТОР»</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704078">
                <a:tc>
                  <a:txBody>
                    <a:bodyPr/>
                    <a:lstStyle/>
                    <a:p>
                      <a:pPr algn="ctr">
                        <a:lnSpc>
                          <a:spcPct val="115000"/>
                        </a:lnSpc>
                        <a:spcAft>
                          <a:spcPts val="0"/>
                        </a:spcAft>
                      </a:pPr>
                      <a:r>
                        <a:rPr lang="ru-RU" sz="700">
                          <a:effectLst/>
                          <a:latin typeface="Times New Roman"/>
                          <a:ea typeface="Calibri"/>
                          <a:cs typeface="Times New Roman"/>
                        </a:rPr>
                        <a:t>Бизнес-инкубатор «ВЕКТОР»</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a:effectLst/>
                          <a:latin typeface="Times New Roman"/>
                          <a:ea typeface="Calibri"/>
                          <a:cs typeface="Times New Roman"/>
                        </a:rPr>
                        <a:t>-разработка  обучающей презентации по алгоритму участия  студентов колледжа в региональном конкурсе «ВИДиМО»;</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-разработка презентации о ТКДС, с целью проведения профориентационной работы;</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020">
                <a:tc gridSpan="2">
                  <a:txBody>
                    <a:bodyPr/>
                    <a:lstStyle/>
                    <a:p>
                      <a:pPr algn="ctr">
                        <a:lnSpc>
                          <a:spcPct val="115000"/>
                        </a:lnSpc>
                        <a:spcAft>
                          <a:spcPts val="0"/>
                        </a:spcAft>
                      </a:pPr>
                      <a:r>
                        <a:rPr lang="ru-RU" sz="700" b="1">
                          <a:effectLst/>
                          <a:latin typeface="Times New Roman"/>
                          <a:ea typeface="Calibri"/>
                          <a:cs typeface="Times New Roman"/>
                        </a:rPr>
                        <a:t>Студенческая биржа труда «Перспектива»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1232137">
                <a:tc>
                  <a:txBody>
                    <a:bodyPr/>
                    <a:lstStyle/>
                    <a:p>
                      <a:pPr algn="ctr">
                        <a:lnSpc>
                          <a:spcPct val="115000"/>
                        </a:lnSpc>
                        <a:spcAft>
                          <a:spcPts val="0"/>
                        </a:spcAft>
                      </a:pPr>
                      <a:r>
                        <a:rPr lang="ru-RU" sz="700">
                          <a:effectLst/>
                          <a:latin typeface="Times New Roman"/>
                          <a:ea typeface="Calibri"/>
                          <a:cs typeface="Times New Roman"/>
                        </a:rPr>
                        <a:t>Студенческая биржа труда «Перспектива»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dirty="0">
                          <a:effectLst/>
                          <a:latin typeface="Times New Roman"/>
                          <a:ea typeface="Calibri"/>
                          <a:cs typeface="Times New Roman"/>
                        </a:rPr>
                        <a:t>-анкетирование студентов;</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-проведение информационных семинаров;</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-тестирование;</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-организация встреч с предпринимателями города;</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-организация встреч с успешными выпускниками колледжа;</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-создание Интернет-страницы;</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-информирование  посредством рекламы.</a:t>
                      </a:r>
                      <a:endParaRPr lang="ru-RU" sz="7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020">
                <a:tc gridSpan="2">
                  <a:txBody>
                    <a:bodyPr/>
                    <a:lstStyle/>
                    <a:p>
                      <a:pPr algn="ctr">
                        <a:lnSpc>
                          <a:spcPct val="115000"/>
                        </a:lnSpc>
                        <a:spcAft>
                          <a:spcPts val="0"/>
                        </a:spcAft>
                      </a:pPr>
                      <a:r>
                        <a:rPr lang="ru-RU" sz="700" b="1">
                          <a:effectLst/>
                          <a:latin typeface="Times New Roman"/>
                          <a:ea typeface="Calibri"/>
                          <a:cs typeface="Times New Roman"/>
                        </a:rPr>
                        <a:t>Служба образовательных инноваций</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704078">
                <a:tc>
                  <a:txBody>
                    <a:bodyPr/>
                    <a:lstStyle/>
                    <a:p>
                      <a:pPr algn="ctr">
                        <a:lnSpc>
                          <a:spcPct val="115000"/>
                        </a:lnSpc>
                        <a:spcAft>
                          <a:spcPts val="0"/>
                        </a:spcAft>
                      </a:pPr>
                      <a:r>
                        <a:rPr lang="ru-RU" sz="700">
                          <a:effectLst/>
                          <a:latin typeface="Times New Roman"/>
                          <a:ea typeface="Calibri"/>
                          <a:cs typeface="Times New Roman"/>
                        </a:rPr>
                        <a:t>Служба образовательных инноваций</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a:effectLst/>
                          <a:latin typeface="Times New Roman"/>
                          <a:ea typeface="Calibri"/>
                          <a:cs typeface="Times New Roman"/>
                        </a:rPr>
                        <a:t>-организация и проведение мастер-классов, тренингов для ИПР с привлечением лучших специалистов города;</a:t>
                      </a:r>
                      <a:endParaRPr lang="ru-RU" sz="700">
                        <a:effectLst/>
                        <a:latin typeface="Calibri"/>
                        <a:ea typeface="Calibri"/>
                        <a:cs typeface="Times New Roman"/>
                      </a:endParaRPr>
                    </a:p>
                    <a:p>
                      <a:pPr>
                        <a:lnSpc>
                          <a:spcPct val="115000"/>
                        </a:lnSpc>
                        <a:spcAft>
                          <a:spcPts val="0"/>
                        </a:spcAft>
                      </a:pPr>
                      <a:r>
                        <a:rPr lang="ru-RU" sz="700">
                          <a:effectLst/>
                          <a:latin typeface="Times New Roman"/>
                          <a:ea typeface="Calibri"/>
                          <a:cs typeface="Times New Roman"/>
                        </a:rPr>
                        <a:t>-организация и проведение мастер-классов лучшими преподавателями колледжа;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020">
                <a:tc gridSpan="2">
                  <a:txBody>
                    <a:bodyPr/>
                    <a:lstStyle/>
                    <a:p>
                      <a:pPr algn="ctr">
                        <a:lnSpc>
                          <a:spcPct val="115000"/>
                        </a:lnSpc>
                        <a:spcAft>
                          <a:spcPts val="0"/>
                        </a:spcAft>
                      </a:pPr>
                      <a:r>
                        <a:rPr lang="ru-RU" sz="700" b="1">
                          <a:effectLst/>
                          <a:latin typeface="Times New Roman"/>
                          <a:ea typeface="Calibri"/>
                          <a:cs typeface="Times New Roman"/>
                        </a:rPr>
                        <a:t>Служба  маркетинга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528060">
                <a:tc>
                  <a:txBody>
                    <a:bodyPr/>
                    <a:lstStyle/>
                    <a:p>
                      <a:pPr algn="ctr">
                        <a:lnSpc>
                          <a:spcPct val="115000"/>
                        </a:lnSpc>
                        <a:spcAft>
                          <a:spcPts val="0"/>
                        </a:spcAft>
                      </a:pPr>
                      <a:r>
                        <a:rPr lang="ru-RU" sz="700">
                          <a:effectLst/>
                          <a:latin typeface="Times New Roman"/>
                          <a:ea typeface="Calibri"/>
                          <a:cs typeface="Times New Roman"/>
                        </a:rPr>
                        <a:t>Служба  маркетинга</a:t>
                      </a:r>
                      <a:endParaRPr lang="ru-RU" sz="7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dirty="0">
                          <a:effectLst/>
                          <a:latin typeface="Times New Roman"/>
                          <a:ea typeface="Calibri"/>
                          <a:cs typeface="Times New Roman"/>
                        </a:rPr>
                        <a:t>-организация и проведение консультаций ИПР и студентов  специалистами по маркетингу;</a:t>
                      </a:r>
                      <a:endParaRPr lang="ru-RU" sz="700" dirty="0">
                        <a:effectLst/>
                        <a:latin typeface="Calibri"/>
                        <a:ea typeface="Calibri"/>
                        <a:cs typeface="Times New Roman"/>
                      </a:endParaRPr>
                    </a:p>
                    <a:p>
                      <a:pPr>
                        <a:lnSpc>
                          <a:spcPct val="115000"/>
                        </a:lnSpc>
                        <a:spcAft>
                          <a:spcPts val="0"/>
                        </a:spcAft>
                      </a:pPr>
                      <a:r>
                        <a:rPr lang="ru-RU" sz="700" dirty="0">
                          <a:effectLst/>
                          <a:latin typeface="Times New Roman"/>
                          <a:ea typeface="Calibri"/>
                          <a:cs typeface="Times New Roman"/>
                        </a:rPr>
                        <a:t>-проведение маркетинговых исследований студентами.</a:t>
                      </a:r>
                      <a:endParaRPr lang="ru-RU" sz="7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2755900" y="1600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613723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rial" panose="020B0604020202020204" pitchFamily="34" charset="0"/>
                <a:cs typeface="Arial" panose="020B0604020202020204" pitchFamily="34" charset="0"/>
              </a:rPr>
              <a:t>Анализ литературы:</a:t>
            </a:r>
            <a:endParaRPr lang="ru-RU"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normAutofit/>
          </a:bodyPr>
          <a:lstStyle/>
          <a:p>
            <a:pPr marL="82296" indent="0" algn="just">
              <a:buNone/>
            </a:pPr>
            <a:r>
              <a:rPr lang="ru-RU" sz="2000" dirty="0">
                <a:latin typeface="Arial" panose="020B0604020202020204" pitchFamily="34" charset="0"/>
                <a:cs typeface="Arial" panose="020B0604020202020204" pitchFamily="34" charset="0"/>
              </a:rPr>
              <a:t>1.Косьмин А.Д. Менеджмент: учеб. для студ. учреждений </a:t>
            </a:r>
            <a:r>
              <a:rPr lang="ru-RU" sz="2000" dirty="0" smtClean="0">
                <a:latin typeface="Arial" panose="020B0604020202020204" pitchFamily="34" charset="0"/>
                <a:cs typeface="Arial" panose="020B0604020202020204" pitchFamily="34" charset="0"/>
              </a:rPr>
              <a:t>среднего проф</a:t>
            </a:r>
            <a:r>
              <a:rPr lang="ru-RU" sz="2000" dirty="0">
                <a:latin typeface="Arial" panose="020B0604020202020204" pitchFamily="34" charset="0"/>
                <a:cs typeface="Arial" panose="020B0604020202020204" pitchFamily="34" charset="0"/>
              </a:rPr>
              <a:t>. образования.  – М.: Издательский центр «Академия», 2011. – 208с</a:t>
            </a:r>
            <a:r>
              <a:rPr lang="ru-RU" sz="2000" dirty="0" smtClean="0">
                <a:latin typeface="Arial" panose="020B0604020202020204" pitchFamily="34" charset="0"/>
                <a:cs typeface="Arial" panose="020B0604020202020204" pitchFamily="34" charset="0"/>
              </a:rPr>
              <a:t>.</a:t>
            </a:r>
          </a:p>
          <a:p>
            <a:pPr marL="82296" indent="0" algn="just">
              <a:buNone/>
            </a:pPr>
            <a:r>
              <a:rPr lang="ru-RU" sz="2000" dirty="0" smtClean="0">
                <a:latin typeface="Arial" panose="020B0604020202020204" pitchFamily="34" charset="0"/>
                <a:cs typeface="Arial" panose="020B0604020202020204" pitchFamily="34" charset="0"/>
              </a:rPr>
              <a:t>2.Памбухчиянц О.В. Организация и технология коммерческой деятельности: Учебник – М.: Издательско- торговая корпорация «Дашков и К», 2009.- 672с.</a:t>
            </a:r>
          </a:p>
          <a:p>
            <a:pPr marL="82296" indent="0" algn="just">
              <a:buNone/>
            </a:pPr>
            <a:r>
              <a:rPr lang="ru-RU" sz="2000" dirty="0" smtClean="0">
                <a:latin typeface="Arial" panose="020B0604020202020204" pitchFamily="34" charset="0"/>
                <a:cs typeface="Arial" panose="020B0604020202020204" pitchFamily="34" charset="0"/>
              </a:rPr>
              <a:t>3.Аникина Б.А. Логистика: учебное пособие- М.: ТК </a:t>
            </a:r>
            <a:r>
              <a:rPr lang="ru-RU" sz="2000" dirty="0" err="1" smtClean="0">
                <a:latin typeface="Arial" panose="020B0604020202020204" pitchFamily="34" charset="0"/>
                <a:cs typeface="Arial" panose="020B0604020202020204" pitchFamily="34" charset="0"/>
              </a:rPr>
              <a:t>Велби</a:t>
            </a:r>
            <a:r>
              <a:rPr lang="ru-RU" sz="2000" dirty="0" smtClean="0">
                <a:latin typeface="Arial" panose="020B0604020202020204" pitchFamily="34" charset="0"/>
                <a:cs typeface="Arial" panose="020B0604020202020204" pitchFamily="34" charset="0"/>
              </a:rPr>
              <a:t>, изд-во Проспект, 2009.- 408с.</a:t>
            </a:r>
          </a:p>
          <a:p>
            <a:pPr marL="82296" indent="0" algn="just">
              <a:buNone/>
            </a:pPr>
            <a:endParaRPr lang="ru-RU" sz="2000" dirty="0" smtClean="0">
              <a:latin typeface="Arial" panose="020B0604020202020204" pitchFamily="34" charset="0"/>
              <a:cs typeface="Arial" panose="020B0604020202020204" pitchFamily="34" charset="0"/>
            </a:endParaRPr>
          </a:p>
          <a:p>
            <a:pPr algn="just"/>
            <a:r>
              <a:rPr lang="ru-RU" sz="2000" dirty="0">
                <a:latin typeface="Arial" panose="020B0604020202020204" pitchFamily="34" charset="0"/>
                <a:cs typeface="Arial" panose="020B0604020202020204" pitchFamily="34" charset="0"/>
              </a:rPr>
              <a:t>Интернет -  ресурсы: </a:t>
            </a:r>
          </a:p>
          <a:p>
            <a:pPr marL="0" indent="0" algn="just">
              <a:buNone/>
            </a:pPr>
            <a:r>
              <a:rPr lang="ru-RU" sz="2000" dirty="0" smtClean="0">
                <a:latin typeface="Arial" panose="020B0604020202020204" pitchFamily="34" charset="0"/>
                <a:cs typeface="Arial" panose="020B0604020202020204" pitchFamily="34" charset="0"/>
              </a:rPr>
              <a:t>        1.Антикризисное </a:t>
            </a:r>
            <a:r>
              <a:rPr lang="ru-RU" sz="2000" dirty="0">
                <a:latin typeface="Arial" panose="020B0604020202020204" pitchFamily="34" charset="0"/>
                <a:cs typeface="Arial" panose="020B0604020202020204" pitchFamily="34" charset="0"/>
              </a:rPr>
              <a:t>управление.  URL: </a:t>
            </a:r>
            <a:r>
              <a:rPr lang="ru-RU" sz="2000" dirty="0" smtClean="0">
                <a:latin typeface="Arial" panose="020B0604020202020204" pitchFamily="34" charset="0"/>
                <a:cs typeface="Arial" panose="020B0604020202020204" pitchFamily="34" charset="0"/>
              </a:rPr>
              <a:t> http</a:t>
            </a:r>
            <a:r>
              <a:rPr lang="ru-RU" sz="2000" dirty="0">
                <a:latin typeface="Arial" panose="020B0604020202020204" pitchFamily="34" charset="0"/>
                <a:cs typeface="Arial" panose="020B0604020202020204" pitchFamily="34" charset="0"/>
              </a:rPr>
              <a:t>://otherreferats.allbest.ru/; (дата обращения </a:t>
            </a:r>
            <a:r>
              <a:rPr lang="ru-RU" sz="2000" dirty="0" smtClean="0">
                <a:latin typeface="Arial" panose="020B0604020202020204" pitchFamily="34" charset="0"/>
                <a:cs typeface="Arial" panose="020B0604020202020204" pitchFamily="34" charset="0"/>
              </a:rPr>
              <a:t>20.04.2014</a:t>
            </a:r>
            <a:r>
              <a:rPr lang="ru-RU" sz="2000" dirty="0">
                <a:latin typeface="Arial" panose="020B0604020202020204" pitchFamily="34" charset="0"/>
                <a:cs typeface="Arial" panose="020B0604020202020204" pitchFamily="34" charset="0"/>
              </a:rPr>
              <a:t>)</a:t>
            </a:r>
          </a:p>
          <a:p>
            <a:pPr marL="82296" indent="0" algn="just">
              <a:buNone/>
            </a:pPr>
            <a:r>
              <a:rPr lang="ru-RU" sz="1600" dirty="0" smtClean="0"/>
              <a:t>32</a:t>
            </a:r>
            <a:r>
              <a:rPr lang="ru-RU" sz="2000" dirty="0" smtClean="0"/>
              <a:t> </a:t>
            </a:r>
            <a:endParaRPr lang="ru-RU" sz="2000" dirty="0"/>
          </a:p>
        </p:txBody>
      </p:sp>
    </p:spTree>
    <p:extLst>
      <p:ext uri="{BB962C8B-B14F-4D97-AF65-F5344CB8AC3E}">
        <p14:creationId xmlns:p14="http://schemas.microsoft.com/office/powerpoint/2010/main" val="30248483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683568" y="404664"/>
            <a:ext cx="8229600" cy="1858218"/>
          </a:xfrm>
        </p:spPr>
        <p:txBody>
          <a:bodyPr>
            <a:normAutofit fontScale="90000"/>
          </a:bodyPr>
          <a:lstStyle/>
          <a:p>
            <a:pPr algn="l" eaLnBrk="1" hangingPunct="1"/>
            <a:r>
              <a:rPr lang="ru-RU" sz="3600" b="1" dirty="0" smtClean="0">
                <a:solidFill>
                  <a:srgbClr val="FF0000"/>
                </a:solidFill>
              </a:rPr>
              <a:t>Проблема:</a:t>
            </a:r>
            <a:br>
              <a:rPr lang="ru-RU" sz="3600" b="1" dirty="0" smtClean="0">
                <a:solidFill>
                  <a:srgbClr val="FF0000"/>
                </a:solidFill>
              </a:rPr>
            </a:br>
            <a:r>
              <a:rPr lang="ru-RU" sz="3600" b="1" dirty="0" smtClean="0">
                <a:solidFill>
                  <a:srgbClr val="FF0000"/>
                </a:solidFill>
              </a:rPr>
              <a:t/>
            </a:r>
            <a:br>
              <a:rPr lang="ru-RU" sz="3600" b="1" dirty="0" smtClean="0">
                <a:solidFill>
                  <a:srgbClr val="FF0000"/>
                </a:solidFill>
              </a:rPr>
            </a:br>
            <a:r>
              <a:rPr lang="ru-RU" altLang="ru-RU" sz="2800" b="1" i="1" dirty="0" smtClean="0"/>
              <a:t>Определение предпринимательской компетентности  - </a:t>
            </a:r>
          </a:p>
        </p:txBody>
      </p:sp>
      <p:sp>
        <p:nvSpPr>
          <p:cNvPr id="3" name="Объект 2"/>
          <p:cNvSpPr>
            <a:spLocks noGrp="1"/>
          </p:cNvSpPr>
          <p:nvPr>
            <p:ph idx="1"/>
          </p:nvPr>
        </p:nvSpPr>
        <p:spPr>
          <a:xfrm>
            <a:off x="457200" y="1772816"/>
            <a:ext cx="8229600" cy="4353347"/>
          </a:xfrm>
        </p:spPr>
        <p:txBody>
          <a:bodyPr>
            <a:normAutofit lnSpcReduction="10000"/>
          </a:bodyPr>
          <a:lstStyle/>
          <a:p>
            <a:pPr eaLnBrk="1" hangingPunct="1">
              <a:buNone/>
              <a:defRPr/>
            </a:pPr>
            <a:endParaRPr lang="ru-RU" dirty="0" smtClean="0"/>
          </a:p>
          <a:p>
            <a:pPr marL="0" indent="0" eaLnBrk="1" hangingPunct="1">
              <a:buFontTx/>
              <a:buNone/>
              <a:defRPr/>
            </a:pPr>
            <a:r>
              <a:rPr lang="ru-RU" i="1" dirty="0" smtClean="0"/>
              <a:t>составляющая профессиональной компетентности, обеспечивающая направленность деятельности выпускника на достижение коммерческого результата в реализации технических, социальных и других проектов.</a:t>
            </a:r>
          </a:p>
          <a:p>
            <a:pPr marL="0" indent="0" eaLnBrk="1" hangingPunct="1">
              <a:buFontTx/>
              <a:buNone/>
              <a:defRPr/>
            </a:pPr>
            <a:endParaRPr lang="ru-RU" i="1" dirty="0"/>
          </a:p>
          <a:p>
            <a:pPr marL="0" indent="0" eaLnBrk="1" hangingPunct="1">
              <a:buFontTx/>
              <a:buNone/>
              <a:defRPr/>
            </a:pPr>
            <a:r>
              <a:rPr lang="ru-RU" sz="1200" i="1" dirty="0" smtClean="0"/>
              <a:t>4</a:t>
            </a:r>
            <a:endParaRPr lang="en-US" sz="1200" i="1" dirty="0"/>
          </a:p>
          <a:p>
            <a:pPr marL="0" indent="0" eaLnBrk="1" hangingPunct="1">
              <a:buFontTx/>
              <a:buNone/>
              <a:defRPr/>
            </a:pPr>
            <a:endParaRPr lang="en-US" sz="1800" i="1" dirty="0"/>
          </a:p>
          <a:p>
            <a:pPr marL="0" indent="0" eaLnBrk="1" hangingPunct="1">
              <a:buFontTx/>
              <a:buNone/>
              <a:defRPr/>
            </a:pPr>
            <a:endParaRPr lang="en-US" sz="1800" i="1" dirty="0" smtClean="0"/>
          </a:p>
        </p:txBody>
      </p:sp>
    </p:spTree>
    <p:extLst>
      <p:ext uri="{BB962C8B-B14F-4D97-AF65-F5344CB8AC3E}">
        <p14:creationId xmlns:p14="http://schemas.microsoft.com/office/powerpoint/2010/main" val="14519331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effectLst/>
                <a:latin typeface="Arial" panose="020B0604020202020204" pitchFamily="34" charset="0"/>
                <a:cs typeface="Arial" panose="020B0604020202020204" pitchFamily="34" charset="0"/>
              </a:rPr>
              <a:t>Затраты на бизнес образование (в </a:t>
            </a:r>
            <a:r>
              <a:rPr lang="en-US" b="1" i="1" dirty="0" smtClean="0">
                <a:effectLst/>
                <a:latin typeface="Arial" panose="020B0604020202020204" pitchFamily="34" charset="0"/>
                <a:cs typeface="Arial" panose="020B0604020202020204" pitchFamily="34" charset="0"/>
              </a:rPr>
              <a:t>$ </a:t>
            </a:r>
            <a:r>
              <a:rPr lang="ru-RU" b="1" i="1" dirty="0" smtClean="0">
                <a:effectLst/>
                <a:latin typeface="Arial" panose="020B0604020202020204" pitchFamily="34" charset="0"/>
                <a:cs typeface="Arial" panose="020B0604020202020204" pitchFamily="34" charset="0"/>
              </a:rPr>
              <a:t>США)</a:t>
            </a:r>
            <a:endParaRPr lang="ru-RU" b="1" i="1" dirty="0">
              <a:effectLst/>
              <a:latin typeface="Arial" panose="020B0604020202020204" pitchFamily="34" charset="0"/>
              <a:cs typeface="Arial" panose="020B0604020202020204" pitchFamily="34"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533066114"/>
              </p:ext>
            </p:extLst>
          </p:nvPr>
        </p:nvGraphicFramePr>
        <p:xfrm>
          <a:off x="1435100" y="1447800"/>
          <a:ext cx="7499350" cy="48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36288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lvl="0" indent="0">
              <a:buClr>
                <a:srgbClr val="3891A7"/>
              </a:buClr>
              <a:buNone/>
              <a:defRPr/>
            </a:pPr>
            <a:r>
              <a:rPr lang="ru-RU" altLang="ru-RU" sz="5600" b="1" i="1" dirty="0">
                <a:solidFill>
                  <a:prstClr val="black"/>
                </a:solidFill>
              </a:rPr>
              <a:t>«Измени мышление, и ты изменишь свою жизнь» </a:t>
            </a:r>
            <a:r>
              <a:rPr lang="en-US" altLang="ru-RU" sz="5600" b="1" i="1" dirty="0">
                <a:solidFill>
                  <a:prstClr val="black"/>
                </a:solidFill>
              </a:rPr>
              <a:t> </a:t>
            </a:r>
            <a:r>
              <a:rPr lang="ru-RU" altLang="ru-RU" sz="3000" dirty="0" err="1">
                <a:solidFill>
                  <a:prstClr val="black"/>
                </a:solidFill>
              </a:rPr>
              <a:t>Б.Трейси</a:t>
            </a:r>
            <a:endParaRPr lang="en-US" altLang="ru-RU" sz="3000" dirty="0">
              <a:solidFill>
                <a:prstClr val="black"/>
              </a:solidFill>
            </a:endParaRPr>
          </a:p>
          <a:p>
            <a:endParaRPr lang="ru-RU" dirty="0"/>
          </a:p>
        </p:txBody>
      </p:sp>
    </p:spTree>
    <p:extLst>
      <p:ext uri="{BB962C8B-B14F-4D97-AF65-F5344CB8AC3E}">
        <p14:creationId xmlns:p14="http://schemas.microsoft.com/office/powerpoint/2010/main" val="2209859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solidFill>
                  <a:srgbClr val="4F271C">
                    <a:satMod val="130000"/>
                  </a:srgbClr>
                </a:solidFill>
                <a:effectLst/>
                <a:latin typeface="Arial" panose="020B0604020202020204" pitchFamily="34" charset="0"/>
                <a:cs typeface="Arial" panose="020B0604020202020204" pitchFamily="34" charset="0"/>
              </a:rPr>
              <a:t>Цель:</a:t>
            </a:r>
            <a:endParaRPr lang="ru-RU" b="1" i="1" dirty="0">
              <a:effectLst/>
            </a:endParaRPr>
          </a:p>
        </p:txBody>
      </p:sp>
      <p:sp>
        <p:nvSpPr>
          <p:cNvPr id="3" name="Объект 2"/>
          <p:cNvSpPr>
            <a:spLocks noGrp="1"/>
          </p:cNvSpPr>
          <p:nvPr>
            <p:ph idx="1"/>
          </p:nvPr>
        </p:nvSpPr>
        <p:spPr/>
        <p:txBody>
          <a:bodyPr/>
          <a:lstStyle/>
          <a:p>
            <a:pPr marL="0" lvl="0" indent="0">
              <a:buClr>
                <a:srgbClr val="3891A7"/>
              </a:buClr>
              <a:buNone/>
            </a:pPr>
            <a:r>
              <a:rPr lang="ru-RU" sz="4000" dirty="0">
                <a:solidFill>
                  <a:prstClr val="black"/>
                </a:solidFill>
                <a:latin typeface="Arial" panose="020B0604020202020204" pitchFamily="34" charset="0"/>
                <a:cs typeface="Arial" panose="020B0604020202020204" pitchFamily="34" charset="0"/>
              </a:rPr>
              <a:t>Создание в колледже  условий  для формирования у студентов компетенций в области предпринимательской деятельности</a:t>
            </a:r>
            <a:r>
              <a:rPr lang="ru-RU" sz="4000" dirty="0" smtClean="0">
                <a:solidFill>
                  <a:prstClr val="black"/>
                </a:solidFill>
                <a:latin typeface="Arial" panose="020B0604020202020204" pitchFamily="34" charset="0"/>
                <a:cs typeface="Arial" panose="020B0604020202020204" pitchFamily="34" charset="0"/>
              </a:rPr>
              <a:t>.</a:t>
            </a:r>
          </a:p>
          <a:p>
            <a:pPr marL="0" lvl="0" indent="0">
              <a:buClr>
                <a:srgbClr val="3891A7"/>
              </a:buClr>
              <a:buNone/>
            </a:pPr>
            <a:endParaRPr lang="ru-RU" sz="4000" dirty="0">
              <a:solidFill>
                <a:prstClr val="black"/>
              </a:solidFill>
              <a:latin typeface="Arial" panose="020B0604020202020204" pitchFamily="34" charset="0"/>
              <a:cs typeface="Arial" panose="020B0604020202020204" pitchFamily="34" charset="0"/>
            </a:endParaRPr>
          </a:p>
          <a:p>
            <a:pPr marL="0" lvl="0" indent="0">
              <a:buClr>
                <a:srgbClr val="3891A7"/>
              </a:buClr>
              <a:buNone/>
            </a:pPr>
            <a:endParaRPr lang="ru-RU" sz="4000" dirty="0" smtClean="0">
              <a:solidFill>
                <a:prstClr val="black"/>
              </a:solidFill>
              <a:latin typeface="Arial" panose="020B0604020202020204" pitchFamily="34" charset="0"/>
              <a:cs typeface="Arial" panose="020B0604020202020204" pitchFamily="34" charset="0"/>
            </a:endParaRPr>
          </a:p>
          <a:p>
            <a:pPr marL="0" lvl="0" indent="0">
              <a:buClr>
                <a:srgbClr val="3891A7"/>
              </a:buClr>
              <a:buNone/>
            </a:pPr>
            <a:r>
              <a:rPr lang="ru-RU" sz="1200" dirty="0">
                <a:solidFill>
                  <a:prstClr val="black"/>
                </a:solidFill>
                <a:latin typeface="Arial" panose="020B0604020202020204" pitchFamily="34" charset="0"/>
                <a:cs typeface="Arial" panose="020B0604020202020204" pitchFamily="34" charset="0"/>
              </a:rPr>
              <a:t>6</a:t>
            </a:r>
          </a:p>
          <a:p>
            <a:endParaRPr lang="ru-RU" dirty="0"/>
          </a:p>
        </p:txBody>
      </p:sp>
    </p:spTree>
    <p:extLst>
      <p:ext uri="{BB962C8B-B14F-4D97-AF65-F5344CB8AC3E}">
        <p14:creationId xmlns:p14="http://schemas.microsoft.com/office/powerpoint/2010/main" val="38986430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effectLst/>
                <a:latin typeface="Arial" panose="020B0604020202020204" pitchFamily="34" charset="0"/>
                <a:cs typeface="Arial" panose="020B0604020202020204" pitchFamily="34" charset="0"/>
              </a:rPr>
              <a:t>Задачи:</a:t>
            </a:r>
            <a:endParaRPr lang="ru-RU" b="1" i="1" dirty="0">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normAutofit fontScale="92500" lnSpcReduction="20000"/>
          </a:bodyPr>
          <a:lstStyle/>
          <a:p>
            <a:r>
              <a:rPr lang="ru-RU" dirty="0" smtClean="0">
                <a:latin typeface="Arial" panose="020B0604020202020204" pitchFamily="34" charset="0"/>
                <a:cs typeface="Arial" panose="020B0604020202020204" pitchFamily="34" charset="0"/>
              </a:rPr>
              <a:t>Диагностировать мотивацию студентов к предпринимательской деятельности;</a:t>
            </a:r>
          </a:p>
          <a:p>
            <a:r>
              <a:rPr lang="ru-RU" dirty="0" smtClean="0">
                <a:latin typeface="Arial" panose="020B0604020202020204" pitchFamily="34" charset="0"/>
                <a:cs typeface="Arial" panose="020B0604020202020204" pitchFamily="34" charset="0"/>
              </a:rPr>
              <a:t>Создать учебную имитационную фирму;</a:t>
            </a:r>
          </a:p>
          <a:p>
            <a:r>
              <a:rPr lang="ru-RU" dirty="0" smtClean="0">
                <a:latin typeface="Arial" panose="020B0604020202020204" pitchFamily="34" charset="0"/>
                <a:cs typeface="Arial" panose="020B0604020202020204" pitchFamily="34" charset="0"/>
              </a:rPr>
              <a:t>Разработать модель формирования предпринимательских компетенций;</a:t>
            </a:r>
          </a:p>
          <a:p>
            <a:r>
              <a:rPr lang="ru-RU" dirty="0" smtClean="0">
                <a:latin typeface="Arial" panose="020B0604020202020204" pitchFamily="34" charset="0"/>
                <a:cs typeface="Arial" panose="020B0604020202020204" pitchFamily="34" charset="0"/>
              </a:rPr>
              <a:t>Изучить роль и место социального партнерства в формировании компетенций.</a:t>
            </a:r>
            <a:endParaRPr lang="ru-RU" sz="1200" dirty="0">
              <a:latin typeface="Arial" panose="020B0604020202020204" pitchFamily="34" charset="0"/>
              <a:cs typeface="Arial" panose="020B0604020202020204" pitchFamily="34" charset="0"/>
            </a:endParaRPr>
          </a:p>
          <a:p>
            <a:endParaRPr lang="ru-RU" sz="1200" dirty="0">
              <a:latin typeface="Arial" panose="020B0604020202020204" pitchFamily="34" charset="0"/>
              <a:cs typeface="Arial" panose="020B0604020202020204" pitchFamily="34" charset="0"/>
            </a:endParaRPr>
          </a:p>
          <a:p>
            <a:pPr marL="82296" indent="0">
              <a:buNone/>
            </a:pPr>
            <a:r>
              <a:rPr lang="ru-RU" sz="1200" dirty="0">
                <a:latin typeface="Arial" panose="020B0604020202020204" pitchFamily="34" charset="0"/>
                <a:cs typeface="Arial" panose="020B0604020202020204" pitchFamily="34" charset="0"/>
              </a:rPr>
              <a:t>7</a:t>
            </a:r>
            <a:endParaRPr lang="ru-RU"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5970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Определение:</a:t>
            </a:r>
            <a:endParaRPr lang="ru-RU" dirty="0"/>
          </a:p>
        </p:txBody>
      </p:sp>
      <p:sp>
        <p:nvSpPr>
          <p:cNvPr id="3" name="Содержимое 2"/>
          <p:cNvSpPr>
            <a:spLocks noGrp="1"/>
          </p:cNvSpPr>
          <p:nvPr>
            <p:ph idx="1"/>
          </p:nvPr>
        </p:nvSpPr>
        <p:spPr/>
        <p:txBody>
          <a:bodyPr>
            <a:normAutofit fontScale="85000" lnSpcReduction="10000"/>
          </a:bodyPr>
          <a:lstStyle/>
          <a:p>
            <a:pPr algn="just">
              <a:buNone/>
            </a:pPr>
            <a:r>
              <a:rPr lang="ru-RU" b="1" i="1" dirty="0" smtClean="0"/>
              <a:t>Компетентность</a:t>
            </a:r>
            <a:r>
              <a:rPr lang="ru-RU" i="1" dirty="0" smtClean="0"/>
              <a:t> </a:t>
            </a:r>
            <a:r>
              <a:rPr lang="ru-RU" dirty="0" smtClean="0"/>
              <a:t>определяет ориентацию на высокие профессиональные стандарты и эталоны, </a:t>
            </a:r>
            <a:r>
              <a:rPr lang="ru-RU" dirty="0" err="1" smtClean="0"/>
              <a:t>мотивированность</a:t>
            </a:r>
            <a:r>
              <a:rPr lang="ru-RU" dirty="0" smtClean="0"/>
              <a:t> на предпринимательскую деятельность, умение принимать решения в нестандартных ситуациях и использовать технологии из других профессий, потребность к обновлению знаний и готовность к переменам видов деятельности, творческое и одновременно рациональное отношение к работе ответственность при принятии решений.</a:t>
            </a:r>
          </a:p>
          <a:p>
            <a:pPr algn="just">
              <a:buNone/>
            </a:pPr>
            <a:endParaRPr lang="ru-RU" sz="1200" dirty="0"/>
          </a:p>
          <a:p>
            <a:pPr algn="just">
              <a:buNone/>
            </a:pPr>
            <a:r>
              <a:rPr lang="ru-RU" sz="1200" dirty="0" smtClean="0"/>
              <a:t>8</a:t>
            </a:r>
            <a:endParaRPr lang="ru-RU" sz="1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857</TotalTime>
  <Words>950</Words>
  <Application>Microsoft Office PowerPoint</Application>
  <PresentationFormat>Экран (4:3)</PresentationFormat>
  <Paragraphs>182</Paragraphs>
  <Slides>33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Солнцестояние</vt:lpstr>
      <vt:lpstr>Документ</vt:lpstr>
      <vt:lpstr>Лаборатория ОПО УМЦ  ДСПНПО Томской области</vt:lpstr>
      <vt:lpstr>Аннотация</vt:lpstr>
      <vt:lpstr>Актуальность</vt:lpstr>
      <vt:lpstr>Проблема:  Определение предпринимательской компетентности  - </vt:lpstr>
      <vt:lpstr>Затраты на бизнес образование (в $ США)</vt:lpstr>
      <vt:lpstr>Презентация PowerPoint</vt:lpstr>
      <vt:lpstr>Цель:</vt:lpstr>
      <vt:lpstr>Задачи:</vt:lpstr>
      <vt:lpstr>Определение:</vt:lpstr>
      <vt:lpstr>РИСКИ:</vt:lpstr>
      <vt:lpstr>Управление рисками</vt:lpstr>
      <vt:lpstr>Диагностика мотивации студентов к предпринимательской деятельности: </vt:lpstr>
      <vt:lpstr>Ключевые образовательные компетенции:</vt:lpstr>
      <vt:lpstr>Социально-трудовая компетенция</vt:lpstr>
      <vt:lpstr>Какими  качествами должен обладать студент, чтобы научиться выполнять предпринимательские функции? </vt:lpstr>
      <vt:lpstr>Анкетирование</vt:lpstr>
      <vt:lpstr>Создание учебной имитационной фирмы «ДиСер-Т» </vt:lpstr>
      <vt:lpstr>26 декабря 2012 год</vt:lpstr>
      <vt:lpstr>Презентация PowerPoint</vt:lpstr>
      <vt:lpstr>Документы:</vt:lpstr>
      <vt:lpstr>Разработка модели формирования предпринимательских компетенций;</vt:lpstr>
      <vt:lpstr>Методическое обеспечение</vt:lpstr>
      <vt:lpstr>Роль и место социального партнерства в формировании компетенций. </vt:lpstr>
      <vt:lpstr>Соцпартнеры ПСП</vt:lpstr>
      <vt:lpstr>Достижения ПСП</vt:lpstr>
      <vt:lpstr>Презентация PowerPoint</vt:lpstr>
      <vt:lpstr>Презентация PowerPoint</vt:lpstr>
      <vt:lpstr>Презентация PowerPoint</vt:lpstr>
      <vt:lpstr>Презентация PowerPoint</vt:lpstr>
      <vt:lpstr>Презентация PowerPoint</vt:lpstr>
      <vt:lpstr>Оргструктура ПСП</vt:lpstr>
      <vt:lpstr>Презентация PowerPoint</vt:lpstr>
      <vt:lpstr>Анализ литературы: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Лаборатория ОПО</dc:title>
  <dc:creator>Пользователь</dc:creator>
  <cp:lastModifiedBy>Пользователь</cp:lastModifiedBy>
  <cp:revision>76</cp:revision>
  <dcterms:created xsi:type="dcterms:W3CDTF">2014-01-22T06:35:29Z</dcterms:created>
  <dcterms:modified xsi:type="dcterms:W3CDTF">2014-05-28T03:54:41Z</dcterms:modified>
</cp:coreProperties>
</file>